
<file path=[Content_Types].xml><?xml version="1.0" encoding="utf-8"?>
<Types xmlns="http://schemas.openxmlformats.org/package/2006/content-types">
  <Default Extension="xml" ContentType="application/xml"/>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 id="2147483666" r:id="rId2"/>
    <p:sldMasterId id="2147483667" r:id="rId3"/>
    <p:sldMasterId id="2147483668" r:id="rId4"/>
  </p:sldMasterIdLst>
  <p:notesMasterIdLst>
    <p:notesMasterId r:id="rId22"/>
  </p:notesMasterIdLst>
  <p:sldIdLst>
    <p:sldId id="256" r:id="rId5"/>
    <p:sldId id="298" r:id="rId6"/>
    <p:sldId id="299" r:id="rId7"/>
    <p:sldId id="300" r:id="rId8"/>
    <p:sldId id="301" r:id="rId9"/>
    <p:sldId id="302" r:id="rId10"/>
    <p:sldId id="303" r:id="rId11"/>
    <p:sldId id="304" r:id="rId12"/>
    <p:sldId id="305" r:id="rId13"/>
    <p:sldId id="312" r:id="rId14"/>
    <p:sldId id="306" r:id="rId15"/>
    <p:sldId id="307" r:id="rId16"/>
    <p:sldId id="308" r:id="rId17"/>
    <p:sldId id="309" r:id="rId18"/>
    <p:sldId id="310" r:id="rId19"/>
    <p:sldId id="311" r:id="rId20"/>
    <p:sldId id="313"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A0CA19-ED92-4AA4-961F-08790605A7D3}">
  <a:tblStyle styleId="{EFA0CA19-ED92-4AA4-961F-08790605A7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90732C3-250C-4ADF-BB79-C68098813785}"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Calibri"/>
          <a:ea typeface="Calibri"/>
          <a:cs typeface="Calibri"/>
        </a:font>
        <a:schemeClr val="lt1"/>
      </a:tcTxStyle>
      <a:tcStyle>
        <a:tcBdr/>
        <a:fill>
          <a:solidFill>
            <a:schemeClr val="accent3"/>
          </a:solidFill>
        </a:fill>
      </a:tcStyle>
    </a:lastCol>
    <a:firstCol>
      <a:tcTxStyle b="on" i="off">
        <a:font>
          <a:latin typeface="Calibri"/>
          <a:ea typeface="Calibri"/>
          <a:cs typeface="Calibri"/>
        </a:font>
        <a:schemeClr val="lt1"/>
      </a:tcTxStyle>
      <a:tcStyle>
        <a:tcBdr/>
        <a:fill>
          <a:solidFill>
            <a:schemeClr val="accent3"/>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Calibri"/>
          <a:ea typeface="Calibri"/>
          <a:cs typeface="Calibri"/>
        </a:font>
        <a:schemeClr val="dk1"/>
      </a:tcTxStyle>
      <a:tcStyle>
        <a:tcBdr/>
      </a:tcStyle>
    </a:seCell>
    <a:swCell>
      <a:tcTxStyle b="on" i="off">
        <a:font>
          <a:latin typeface="Calibri"/>
          <a:ea typeface="Calibri"/>
          <a:cs typeface="Calibri"/>
        </a:font>
        <a:schemeClr val="dk1"/>
      </a:tcTxStyle>
      <a:tcStyle>
        <a:tcBdr/>
      </a:tcStyle>
    </a:swCell>
    <a:firstRow>
      <a:tcTxStyle b="on" i="off">
        <a:font>
          <a:latin typeface="Calibri"/>
          <a:ea typeface="Calibri"/>
          <a:cs typeface="Calibri"/>
        </a:font>
        <a:schemeClr val="lt1"/>
      </a:tcTxStyle>
      <a:tcStyle>
        <a:tcBdr>
          <a:bottom>
            <a:ln w="25400" cap="flat" cmpd="sng">
              <a:solidFill>
                <a:schemeClr val="dk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 styleId="{2BF6F4AC-DEFF-4F2D-A3CD-35538003EBAD}"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0490990-F67A-472F-8238-B4AB590FE83E}" styleName="Table_3">
    <a:wholeTbl>
      <a:tcTxStyle>
        <a:font>
          <a:latin typeface="Arial"/>
          <a:ea typeface="Arial"/>
          <a:cs typeface="Arial"/>
        </a:font>
        <a:schemeClr val="tx1"/>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4"/>
    <p:restoredTop sz="94595"/>
  </p:normalViewPr>
  <p:slideViewPr>
    <p:cSldViewPr snapToGrid="0" snapToObjects="1">
      <p:cViewPr varScale="1">
        <p:scale>
          <a:sx n="142" d="100"/>
          <a:sy n="142" d="100"/>
        </p:scale>
        <p:origin x="176"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944937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21597e96f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g321597e96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2498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321597e96f_0_135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321597e96f_0_1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5514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321597e96f_0_37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321597e96f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502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36b812144f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36b812144f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1165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6b812144f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6b812144f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004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6b812144f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36b812144f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7197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36b812144f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36b812144f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646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6b812144f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36b812144f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924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321597e96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321597e96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208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21597e96f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21597e96f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465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6b812144f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6b812144f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467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321597e96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321597e96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1826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321597e96f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321597e96f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057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321597e96f_0_33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321597e96f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8622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36b812144f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36b812144f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3071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36b812144f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36b812144f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083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 Id="rId3"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p:cSld name="Custom Layout">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chemeClr val="dk1"/>
              </a:buClr>
              <a:buSzPts val="11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pic>
        <p:nvPicPr>
          <p:cNvPr id="63" name="Google Shape;63;p14"/>
          <p:cNvPicPr preferRelativeResize="0"/>
          <p:nvPr/>
        </p:nvPicPr>
        <p:blipFill rotWithShape="1">
          <a:blip r:embed="rId2">
            <a:alphaModFix/>
          </a:blip>
          <a:srcRect/>
          <a:stretch/>
        </p:blipFill>
        <p:spPr>
          <a:xfrm rot="-5400000">
            <a:off x="2000250" y="-2000249"/>
            <a:ext cx="5143500" cy="9144000"/>
          </a:xfrm>
          <a:prstGeom prst="rect">
            <a:avLst/>
          </a:prstGeom>
          <a:noFill/>
          <a:ln>
            <a:noFill/>
          </a:ln>
        </p:spPr>
      </p:pic>
      <p:sp>
        <p:nvSpPr>
          <p:cNvPr id="64" name="Google Shape;64;p14"/>
          <p:cNvSpPr/>
          <p:nvPr/>
        </p:nvSpPr>
        <p:spPr>
          <a:xfrm>
            <a:off x="-1" y="664369"/>
            <a:ext cx="9144000" cy="402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65" name="Google Shape;65;p14"/>
          <p:cNvPicPr preferRelativeResize="0"/>
          <p:nvPr/>
        </p:nvPicPr>
        <p:blipFill rotWithShape="1">
          <a:blip r:embed="rId3">
            <a:alphaModFix/>
          </a:blip>
          <a:srcRect/>
          <a:stretch/>
        </p:blipFill>
        <p:spPr>
          <a:xfrm>
            <a:off x="87925" y="49942"/>
            <a:ext cx="1331400" cy="564600"/>
          </a:xfrm>
          <a:prstGeom prst="rect">
            <a:avLst/>
          </a:prstGeom>
          <a:noFill/>
          <a:ln>
            <a:noFill/>
          </a:ln>
        </p:spPr>
      </p:pic>
      <p:sp>
        <p:nvSpPr>
          <p:cNvPr id="66" name="Google Shape;66;p14"/>
          <p:cNvSpPr txBox="1"/>
          <p:nvPr/>
        </p:nvSpPr>
        <p:spPr>
          <a:xfrm>
            <a:off x="7962900" y="4743385"/>
            <a:ext cx="17430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lt1"/>
                </a:solidFill>
                <a:latin typeface="Calibri"/>
                <a:ea typeface="Calibri"/>
                <a:cs typeface="Calibri"/>
                <a:sym typeface="Calibri"/>
              </a:rPr>
              <a:t>nci.org.au</a:t>
            </a:r>
            <a:endParaRPr sz="1800">
              <a:solidFill>
                <a:schemeClr val="lt1"/>
              </a:solidFill>
              <a:latin typeface="Calibri"/>
              <a:ea typeface="Calibri"/>
              <a:cs typeface="Calibri"/>
              <a:sym typeface="Calibri"/>
            </a:endParaRPr>
          </a:p>
        </p:txBody>
      </p:sp>
      <p:sp>
        <p:nvSpPr>
          <p:cNvPr id="67" name="Google Shape;67;p14"/>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lstStyle>
            <a:lvl1pPr lvl="0" algn="r" rtl="0">
              <a:spcBef>
                <a:spcPts val="0"/>
              </a:spcBef>
              <a:spcAft>
                <a:spcPts val="0"/>
              </a:spcAft>
              <a:buNone/>
              <a:defRPr sz="24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 name="Google Shape;68;p14"/>
          <p:cNvSpPr txBox="1">
            <a:spLocks noGrp="1"/>
          </p:cNvSpPr>
          <p:nvPr>
            <p:ph type="body" idx="1"/>
          </p:nvPr>
        </p:nvSpPr>
        <p:spPr>
          <a:xfrm>
            <a:off x="432175" y="943975"/>
            <a:ext cx="8234100" cy="17286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pic>
        <p:nvPicPr>
          <p:cNvPr id="69" name="Google Shape;69;p14"/>
          <p:cNvPicPr preferRelativeResize="0"/>
          <p:nvPr/>
        </p:nvPicPr>
        <p:blipFill>
          <a:blip r:embed="rId4">
            <a:alphaModFix/>
          </a:blip>
          <a:stretch>
            <a:fillRect/>
          </a:stretch>
        </p:blipFill>
        <p:spPr>
          <a:xfrm>
            <a:off x="101400" y="4773825"/>
            <a:ext cx="839050" cy="291825"/>
          </a:xfrm>
          <a:prstGeom prst="rect">
            <a:avLst/>
          </a:prstGeom>
          <a:noFill/>
          <a:ln>
            <a:noFill/>
          </a:ln>
        </p:spPr>
      </p:pic>
      <p:sp>
        <p:nvSpPr>
          <p:cNvPr id="70" name="Google Shape;70;p14"/>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dirty="0">
                <a:solidFill>
                  <a:srgbClr val="FFFFFF"/>
                </a:solidFill>
              </a:rPr>
              <a:t>© National Computational Infrastructure </a:t>
            </a:r>
            <a:r>
              <a:rPr lang="en" sz="700" dirty="0" smtClean="0">
                <a:solidFill>
                  <a:srgbClr val="FFFFFF"/>
                </a:solidFill>
              </a:rPr>
              <a:t>201</a:t>
            </a:r>
            <a:r>
              <a:rPr lang="en-AU" sz="700" dirty="0" smtClean="0">
                <a:solidFill>
                  <a:srgbClr val="FFFFFF"/>
                </a:solidFill>
              </a:rPr>
              <a:t>9</a:t>
            </a:r>
            <a:r>
              <a:rPr lang="en" sz="700" dirty="0" smtClean="0">
                <a:solidFill>
                  <a:srgbClr val="FFFFFF"/>
                </a:solidFill>
              </a:rPr>
              <a:t> </a:t>
            </a:r>
            <a:endParaRPr sz="700" dirty="0">
              <a:solidFill>
                <a:srgbClr val="FFFFFF"/>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p:cSld name="Custom Layout">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chemeClr val="dk1"/>
              </a:buClr>
              <a:buSzPts val="11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pic>
        <p:nvPicPr>
          <p:cNvPr id="88" name="Google Shape;88;p17"/>
          <p:cNvPicPr preferRelativeResize="0"/>
          <p:nvPr/>
        </p:nvPicPr>
        <p:blipFill rotWithShape="1">
          <a:blip r:embed="rId2">
            <a:alphaModFix/>
          </a:blip>
          <a:srcRect/>
          <a:stretch/>
        </p:blipFill>
        <p:spPr>
          <a:xfrm rot="-5400000">
            <a:off x="2000250" y="-2000249"/>
            <a:ext cx="5143500" cy="9144000"/>
          </a:xfrm>
          <a:prstGeom prst="rect">
            <a:avLst/>
          </a:prstGeom>
          <a:noFill/>
          <a:ln>
            <a:noFill/>
          </a:ln>
        </p:spPr>
      </p:pic>
      <p:sp>
        <p:nvSpPr>
          <p:cNvPr id="89" name="Google Shape;89;p17"/>
          <p:cNvSpPr/>
          <p:nvPr/>
        </p:nvSpPr>
        <p:spPr>
          <a:xfrm>
            <a:off x="-1" y="664369"/>
            <a:ext cx="9144000" cy="402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90" name="Google Shape;90;p17"/>
          <p:cNvPicPr preferRelativeResize="0"/>
          <p:nvPr/>
        </p:nvPicPr>
        <p:blipFill rotWithShape="1">
          <a:blip r:embed="rId3">
            <a:alphaModFix/>
          </a:blip>
          <a:srcRect/>
          <a:stretch/>
        </p:blipFill>
        <p:spPr>
          <a:xfrm>
            <a:off x="87925" y="49942"/>
            <a:ext cx="1331400" cy="564600"/>
          </a:xfrm>
          <a:prstGeom prst="rect">
            <a:avLst/>
          </a:prstGeom>
          <a:noFill/>
          <a:ln>
            <a:noFill/>
          </a:ln>
        </p:spPr>
      </p:pic>
      <p:sp>
        <p:nvSpPr>
          <p:cNvPr id="91" name="Google Shape;91;p17"/>
          <p:cNvSpPr txBox="1"/>
          <p:nvPr/>
        </p:nvSpPr>
        <p:spPr>
          <a:xfrm>
            <a:off x="7962900" y="4743385"/>
            <a:ext cx="17430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lt1"/>
                </a:solidFill>
                <a:latin typeface="Calibri"/>
                <a:ea typeface="Calibri"/>
                <a:cs typeface="Calibri"/>
                <a:sym typeface="Calibri"/>
              </a:rPr>
              <a:t>nci.org.au</a:t>
            </a:r>
            <a:endParaRPr sz="1800">
              <a:solidFill>
                <a:schemeClr val="lt1"/>
              </a:solidFill>
              <a:latin typeface="Calibri"/>
              <a:ea typeface="Calibri"/>
              <a:cs typeface="Calibri"/>
              <a:sym typeface="Calibri"/>
            </a:endParaRPr>
          </a:p>
        </p:txBody>
      </p:sp>
      <p:sp>
        <p:nvSpPr>
          <p:cNvPr id="92" name="Google Shape;92;p17"/>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lstStyle>
            <a:lvl1pPr lvl="0" algn="r" rtl="0">
              <a:spcBef>
                <a:spcPts val="0"/>
              </a:spcBef>
              <a:spcAft>
                <a:spcPts val="0"/>
              </a:spcAft>
              <a:buNone/>
              <a:defRPr sz="24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 name="Google Shape;93;p17"/>
          <p:cNvSpPr txBox="1">
            <a:spLocks noGrp="1"/>
          </p:cNvSpPr>
          <p:nvPr>
            <p:ph type="body" idx="1"/>
          </p:nvPr>
        </p:nvSpPr>
        <p:spPr>
          <a:xfrm>
            <a:off x="432175" y="943975"/>
            <a:ext cx="8234100" cy="17286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4"/>
        <p:cNvGrpSpPr/>
        <p:nvPr/>
      </p:nvGrpSpPr>
      <p:grpSpPr>
        <a:xfrm>
          <a:off x="0" y="0"/>
          <a:ext cx="0" cy="0"/>
          <a:chOff x="0" y="0"/>
          <a:chExt cx="0" cy="0"/>
        </a:xfrm>
      </p:grpSpPr>
      <p:sp>
        <p:nvSpPr>
          <p:cNvPr id="95" name="Google Shape;95;p18"/>
          <p:cNvSpPr txBox="1">
            <a:spLocks noGrp="1"/>
          </p:cNvSpPr>
          <p:nvPr>
            <p:ph type="ctrTitle"/>
          </p:nvPr>
        </p:nvSpPr>
        <p:spPr>
          <a:xfrm>
            <a:off x="311700" y="1575175"/>
            <a:ext cx="8520600" cy="1603200"/>
          </a:xfrm>
          <a:prstGeom prst="rect">
            <a:avLst/>
          </a:prstGeom>
          <a:noFill/>
          <a:ln>
            <a:noFill/>
          </a:ln>
        </p:spPr>
        <p:txBody>
          <a:bodyPr spcFirstLastPara="1" wrap="square" lIns="91425" tIns="91425" rIns="91425" bIns="91425" anchor="b" anchorCtr="0"/>
          <a:lstStyle>
            <a:lvl1pPr lvl="0" algn="ctr" rtl="0">
              <a:spcBef>
                <a:spcPts val="0"/>
              </a:spcBef>
              <a:spcAft>
                <a:spcPts val="0"/>
              </a:spcAft>
              <a:buClr>
                <a:srgbClr val="FFFFFF"/>
              </a:buClr>
              <a:buSzPts val="5200"/>
              <a:buChar char="●"/>
              <a:defRPr sz="5200">
                <a:solidFill>
                  <a:srgbClr val="FFFFFF"/>
                </a:solidFill>
              </a:defRPr>
            </a:lvl1pPr>
            <a:lvl2pPr lvl="1" algn="ctr" rtl="0">
              <a:spcBef>
                <a:spcPts val="0"/>
              </a:spcBef>
              <a:spcAft>
                <a:spcPts val="0"/>
              </a:spcAft>
              <a:buClr>
                <a:srgbClr val="FFFFFF"/>
              </a:buClr>
              <a:buSzPts val="5200"/>
              <a:buChar char="○"/>
              <a:defRPr sz="5200">
                <a:solidFill>
                  <a:srgbClr val="FFFFFF"/>
                </a:solidFill>
              </a:defRPr>
            </a:lvl2pPr>
            <a:lvl3pPr lvl="2" algn="ctr" rtl="0">
              <a:spcBef>
                <a:spcPts val="0"/>
              </a:spcBef>
              <a:spcAft>
                <a:spcPts val="0"/>
              </a:spcAft>
              <a:buClr>
                <a:srgbClr val="FFFFFF"/>
              </a:buClr>
              <a:buSzPts val="5200"/>
              <a:buChar char="■"/>
              <a:defRPr sz="5200">
                <a:solidFill>
                  <a:srgbClr val="FFFFFF"/>
                </a:solidFill>
              </a:defRPr>
            </a:lvl3pPr>
            <a:lvl4pPr lvl="3" algn="ctr" rtl="0">
              <a:spcBef>
                <a:spcPts val="0"/>
              </a:spcBef>
              <a:spcAft>
                <a:spcPts val="0"/>
              </a:spcAft>
              <a:buClr>
                <a:srgbClr val="FFFFFF"/>
              </a:buClr>
              <a:buSzPts val="5200"/>
              <a:buChar char="●"/>
              <a:defRPr sz="5200">
                <a:solidFill>
                  <a:srgbClr val="FFFFFF"/>
                </a:solidFill>
              </a:defRPr>
            </a:lvl4pPr>
            <a:lvl5pPr lvl="4" algn="ctr" rtl="0">
              <a:spcBef>
                <a:spcPts val="0"/>
              </a:spcBef>
              <a:spcAft>
                <a:spcPts val="0"/>
              </a:spcAft>
              <a:buClr>
                <a:srgbClr val="FFFFFF"/>
              </a:buClr>
              <a:buSzPts val="5200"/>
              <a:buChar char="○"/>
              <a:defRPr sz="5200">
                <a:solidFill>
                  <a:srgbClr val="FFFFFF"/>
                </a:solidFill>
              </a:defRPr>
            </a:lvl5pPr>
            <a:lvl6pPr lvl="5" algn="ctr" rtl="0">
              <a:spcBef>
                <a:spcPts val="0"/>
              </a:spcBef>
              <a:spcAft>
                <a:spcPts val="0"/>
              </a:spcAft>
              <a:buClr>
                <a:srgbClr val="FFFFFF"/>
              </a:buClr>
              <a:buSzPts val="5200"/>
              <a:buChar char="■"/>
              <a:defRPr sz="5200">
                <a:solidFill>
                  <a:srgbClr val="FFFFFF"/>
                </a:solidFill>
              </a:defRPr>
            </a:lvl6pPr>
            <a:lvl7pPr lvl="6" algn="ctr" rtl="0">
              <a:spcBef>
                <a:spcPts val="0"/>
              </a:spcBef>
              <a:spcAft>
                <a:spcPts val="0"/>
              </a:spcAft>
              <a:buClr>
                <a:srgbClr val="FFFFFF"/>
              </a:buClr>
              <a:buSzPts val="5200"/>
              <a:buChar char="●"/>
              <a:defRPr sz="5200">
                <a:solidFill>
                  <a:srgbClr val="FFFFFF"/>
                </a:solidFill>
              </a:defRPr>
            </a:lvl7pPr>
            <a:lvl8pPr lvl="7" algn="ctr" rtl="0">
              <a:spcBef>
                <a:spcPts val="0"/>
              </a:spcBef>
              <a:spcAft>
                <a:spcPts val="0"/>
              </a:spcAft>
              <a:buClr>
                <a:srgbClr val="FFFFFF"/>
              </a:buClr>
              <a:buSzPts val="5200"/>
              <a:buChar char="○"/>
              <a:defRPr sz="5200">
                <a:solidFill>
                  <a:srgbClr val="FFFFFF"/>
                </a:solidFill>
              </a:defRPr>
            </a:lvl8pPr>
            <a:lvl9pPr lvl="8" algn="ctr" rtl="0">
              <a:spcBef>
                <a:spcPts val="0"/>
              </a:spcBef>
              <a:spcAft>
                <a:spcPts val="0"/>
              </a:spcAft>
              <a:buClr>
                <a:srgbClr val="FFFFFF"/>
              </a:buClr>
              <a:buSzPts val="5200"/>
              <a:buChar char="■"/>
              <a:defRPr sz="5200">
                <a:solidFill>
                  <a:srgbClr val="FFFFFF"/>
                </a:solidFill>
              </a:defRPr>
            </a:lvl9pPr>
          </a:lstStyle>
          <a:p>
            <a:endParaRPr/>
          </a:p>
        </p:txBody>
      </p:sp>
      <p:sp>
        <p:nvSpPr>
          <p:cNvPr id="96" name="Google Shape;96;p18"/>
          <p:cNvSpPr txBox="1">
            <a:spLocks noGrp="1"/>
          </p:cNvSpPr>
          <p:nvPr>
            <p:ph type="subTitle" idx="1"/>
          </p:nvPr>
        </p:nvSpPr>
        <p:spPr>
          <a:xfrm>
            <a:off x="311700" y="2986525"/>
            <a:ext cx="8520600" cy="7926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Clr>
                <a:srgbClr val="FFFFFF"/>
              </a:buClr>
              <a:buSzPts val="2800"/>
              <a:buNone/>
              <a:defRPr sz="2800">
                <a:solidFill>
                  <a:srgbClr val="FFFFFF"/>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97" name="Google Shape;97;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9"/>
        <p:cNvGrpSpPr/>
        <p:nvPr/>
      </p:nvGrpSpPr>
      <p:grpSpPr>
        <a:xfrm>
          <a:off x="0" y="0"/>
          <a:ext cx="0" cy="0"/>
          <a:chOff x="0" y="0"/>
          <a:chExt cx="0" cy="0"/>
        </a:xfrm>
      </p:grpSpPr>
      <p:sp>
        <p:nvSpPr>
          <p:cNvPr id="110" name="Google Shape;110;p20"/>
          <p:cNvSpPr txBox="1">
            <a:spLocks noGrp="1"/>
          </p:cNvSpPr>
          <p:nvPr>
            <p:ph type="ctrTitle"/>
          </p:nvPr>
        </p:nvSpPr>
        <p:spPr>
          <a:xfrm>
            <a:off x="311700" y="1575175"/>
            <a:ext cx="8520600" cy="16032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FFFFFF"/>
              </a:buClr>
              <a:buSzPts val="5200"/>
              <a:buFont typeface="Arial"/>
              <a:buChar char="●"/>
              <a:defRPr sz="5200" b="0" i="0" u="none" strike="noStrike" cap="none">
                <a:solidFill>
                  <a:srgbClr val="FFFFFF"/>
                </a:solidFill>
                <a:latin typeface="Arial"/>
                <a:ea typeface="Arial"/>
                <a:cs typeface="Arial"/>
                <a:sym typeface="Arial"/>
              </a:defRPr>
            </a:lvl1pPr>
            <a:lvl2pPr lvl="1" indent="0" algn="ctr" rtl="0">
              <a:spcBef>
                <a:spcPts val="0"/>
              </a:spcBef>
              <a:spcAft>
                <a:spcPts val="0"/>
              </a:spcAft>
              <a:buClr>
                <a:srgbClr val="FFFFFF"/>
              </a:buClr>
              <a:buSzPts val="5200"/>
              <a:buFont typeface="Arial"/>
              <a:buChar char="○"/>
              <a:defRPr sz="5200">
                <a:solidFill>
                  <a:srgbClr val="FFFFFF"/>
                </a:solidFill>
              </a:defRPr>
            </a:lvl2pPr>
            <a:lvl3pPr lvl="2" indent="0" algn="ctr" rtl="0">
              <a:spcBef>
                <a:spcPts val="0"/>
              </a:spcBef>
              <a:spcAft>
                <a:spcPts val="0"/>
              </a:spcAft>
              <a:buClr>
                <a:srgbClr val="FFFFFF"/>
              </a:buClr>
              <a:buSzPts val="5200"/>
              <a:buFont typeface="Arial"/>
              <a:buChar char="■"/>
              <a:defRPr sz="5200">
                <a:solidFill>
                  <a:srgbClr val="FFFFFF"/>
                </a:solidFill>
              </a:defRPr>
            </a:lvl3pPr>
            <a:lvl4pPr lvl="3" indent="0" algn="ctr" rtl="0">
              <a:spcBef>
                <a:spcPts val="0"/>
              </a:spcBef>
              <a:spcAft>
                <a:spcPts val="0"/>
              </a:spcAft>
              <a:buClr>
                <a:srgbClr val="FFFFFF"/>
              </a:buClr>
              <a:buSzPts val="5200"/>
              <a:buFont typeface="Arial"/>
              <a:buChar char="●"/>
              <a:defRPr sz="5200">
                <a:solidFill>
                  <a:srgbClr val="FFFFFF"/>
                </a:solidFill>
              </a:defRPr>
            </a:lvl4pPr>
            <a:lvl5pPr lvl="4" indent="0" algn="ctr" rtl="0">
              <a:spcBef>
                <a:spcPts val="0"/>
              </a:spcBef>
              <a:spcAft>
                <a:spcPts val="0"/>
              </a:spcAft>
              <a:buClr>
                <a:srgbClr val="FFFFFF"/>
              </a:buClr>
              <a:buSzPts val="5200"/>
              <a:buFont typeface="Arial"/>
              <a:buChar char="○"/>
              <a:defRPr sz="5200">
                <a:solidFill>
                  <a:srgbClr val="FFFFFF"/>
                </a:solidFill>
              </a:defRPr>
            </a:lvl5pPr>
            <a:lvl6pPr lvl="5" indent="0" algn="ctr" rtl="0">
              <a:spcBef>
                <a:spcPts val="0"/>
              </a:spcBef>
              <a:spcAft>
                <a:spcPts val="0"/>
              </a:spcAft>
              <a:buClr>
                <a:srgbClr val="FFFFFF"/>
              </a:buClr>
              <a:buSzPts val="5200"/>
              <a:buFont typeface="Arial"/>
              <a:buChar char="■"/>
              <a:defRPr sz="5200">
                <a:solidFill>
                  <a:srgbClr val="FFFFFF"/>
                </a:solidFill>
              </a:defRPr>
            </a:lvl6pPr>
            <a:lvl7pPr lvl="6" indent="0" algn="ctr" rtl="0">
              <a:spcBef>
                <a:spcPts val="0"/>
              </a:spcBef>
              <a:spcAft>
                <a:spcPts val="0"/>
              </a:spcAft>
              <a:buClr>
                <a:srgbClr val="FFFFFF"/>
              </a:buClr>
              <a:buSzPts val="5200"/>
              <a:buFont typeface="Arial"/>
              <a:buChar char="●"/>
              <a:defRPr sz="5200">
                <a:solidFill>
                  <a:srgbClr val="FFFFFF"/>
                </a:solidFill>
              </a:defRPr>
            </a:lvl7pPr>
            <a:lvl8pPr lvl="7" indent="0" algn="ctr" rtl="0">
              <a:spcBef>
                <a:spcPts val="0"/>
              </a:spcBef>
              <a:spcAft>
                <a:spcPts val="0"/>
              </a:spcAft>
              <a:buClr>
                <a:srgbClr val="FFFFFF"/>
              </a:buClr>
              <a:buSzPts val="5200"/>
              <a:buFont typeface="Arial"/>
              <a:buChar char="○"/>
              <a:defRPr sz="5200">
                <a:solidFill>
                  <a:srgbClr val="FFFFFF"/>
                </a:solidFill>
              </a:defRPr>
            </a:lvl8pPr>
            <a:lvl9pPr lvl="8" indent="0" algn="ctr" rtl="0">
              <a:spcBef>
                <a:spcPts val="0"/>
              </a:spcBef>
              <a:spcAft>
                <a:spcPts val="0"/>
              </a:spcAft>
              <a:buClr>
                <a:srgbClr val="FFFFFF"/>
              </a:buClr>
              <a:buSzPts val="5200"/>
              <a:buFont typeface="Arial"/>
              <a:buChar char="■"/>
              <a:defRPr sz="5200">
                <a:solidFill>
                  <a:srgbClr val="FFFFFF"/>
                </a:solidFill>
              </a:defRPr>
            </a:lvl9pPr>
          </a:lstStyle>
          <a:p>
            <a:endParaRPr/>
          </a:p>
        </p:txBody>
      </p:sp>
      <p:sp>
        <p:nvSpPr>
          <p:cNvPr id="111" name="Google Shape;111;p20"/>
          <p:cNvSpPr txBox="1">
            <a:spLocks noGrp="1"/>
          </p:cNvSpPr>
          <p:nvPr>
            <p:ph type="subTitle" idx="1"/>
          </p:nvPr>
        </p:nvSpPr>
        <p:spPr>
          <a:xfrm>
            <a:off x="311700" y="2986525"/>
            <a:ext cx="8520600" cy="7926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9pPr>
          </a:lstStyle>
          <a:p>
            <a:endParaRPr/>
          </a:p>
        </p:txBody>
      </p:sp>
      <p:sp>
        <p:nvSpPr>
          <p:cNvPr id="112" name="Google Shape;112;p20"/>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jpg"/><Relationship Id="rId8" Type="http://schemas.openxmlformats.org/officeDocument/2006/relationships/image" Target="../media/image6.jpg"/><Relationship Id="rId9" Type="http://schemas.openxmlformats.org/officeDocument/2006/relationships/image" Target="../media/image7.jpg"/><Relationship Id="rId10" Type="http://schemas.openxmlformats.org/officeDocument/2006/relationships/image" Target="../media/image8.jpg"/><Relationship Id="rId11"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image" Target="../media/image8.jpg"/><Relationship Id="rId12" Type="http://schemas.openxmlformats.org/officeDocument/2006/relationships/image" Target="../media/image9.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theme" Target="../theme/theme3.xml"/><Relationship Id="rId4" Type="http://schemas.openxmlformats.org/officeDocument/2006/relationships/image" Target="../media/image1.jpg"/><Relationship Id="rId5" Type="http://schemas.openxmlformats.org/officeDocument/2006/relationships/image" Target="../media/image2.png"/><Relationship Id="rId6" Type="http://schemas.openxmlformats.org/officeDocument/2006/relationships/image" Target="../media/image3.jpg"/><Relationship Id="rId7" Type="http://schemas.openxmlformats.org/officeDocument/2006/relationships/image" Target="../media/image4.jpg"/><Relationship Id="rId8" Type="http://schemas.openxmlformats.org/officeDocument/2006/relationships/image" Target="../media/image5.jpg"/><Relationship Id="rId9" Type="http://schemas.openxmlformats.org/officeDocument/2006/relationships/image" Target="../media/image6.jpg"/><Relationship Id="rId10" Type="http://schemas.openxmlformats.org/officeDocument/2006/relationships/image" Target="../media/image7.jp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jpg"/><Relationship Id="rId8" Type="http://schemas.openxmlformats.org/officeDocument/2006/relationships/image" Target="../media/image6.jpg"/><Relationship Id="rId9" Type="http://schemas.openxmlformats.org/officeDocument/2006/relationships/image" Target="../media/image7.jpg"/><Relationship Id="rId10" Type="http://schemas.openxmlformats.org/officeDocument/2006/relationships/image" Target="../media/image8.jpg"/><Relationship Id="rId11" Type="http://schemas.openxmlformats.org/officeDocument/2006/relationships/image" Target="../media/image9.png"/><Relationship Id="rId1" Type="http://schemas.openxmlformats.org/officeDocument/2006/relationships/slideLayout" Target="../slideLayouts/slideLayout15.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3">
            <a:alphaModFix/>
          </a:blip>
          <a:srcRect/>
          <a:stretch/>
        </p:blipFill>
        <p:spPr>
          <a:xfrm rot="-5400000">
            <a:off x="2000250" y="-2000249"/>
            <a:ext cx="5143500" cy="9144000"/>
          </a:xfrm>
          <a:prstGeom prst="rect">
            <a:avLst/>
          </a:prstGeom>
          <a:noFill/>
          <a:ln>
            <a:noFill/>
          </a:ln>
        </p:spPr>
      </p:pic>
      <p:sp>
        <p:nvSpPr>
          <p:cNvPr id="52" name="Google Shape;52;p13"/>
          <p:cNvSpPr/>
          <p:nvPr/>
        </p:nvSpPr>
        <p:spPr>
          <a:xfrm>
            <a:off x="0" y="4324350"/>
            <a:ext cx="9144000" cy="81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53" name="Google Shape;53;p13"/>
          <p:cNvPicPr preferRelativeResize="0"/>
          <p:nvPr/>
        </p:nvPicPr>
        <p:blipFill rotWithShape="1">
          <a:blip r:embed="rId4">
            <a:alphaModFix/>
          </a:blip>
          <a:srcRect/>
          <a:stretch/>
        </p:blipFill>
        <p:spPr>
          <a:xfrm>
            <a:off x="5905500" y="188386"/>
            <a:ext cx="2914800" cy="1235700"/>
          </a:xfrm>
          <a:prstGeom prst="rect">
            <a:avLst/>
          </a:prstGeom>
          <a:noFill/>
          <a:ln>
            <a:noFill/>
          </a:ln>
        </p:spPr>
      </p:pic>
      <p:pic>
        <p:nvPicPr>
          <p:cNvPr id="54" name="Google Shape;54;p13"/>
          <p:cNvPicPr preferRelativeResize="0"/>
          <p:nvPr/>
        </p:nvPicPr>
        <p:blipFill rotWithShape="1">
          <a:blip r:embed="rId5">
            <a:alphaModFix/>
          </a:blip>
          <a:srcRect/>
          <a:stretch/>
        </p:blipFill>
        <p:spPr>
          <a:xfrm>
            <a:off x="150351" y="4411347"/>
            <a:ext cx="1344900" cy="645300"/>
          </a:xfrm>
          <a:prstGeom prst="rect">
            <a:avLst/>
          </a:prstGeom>
          <a:noFill/>
          <a:ln>
            <a:noFill/>
          </a:ln>
        </p:spPr>
      </p:pic>
      <p:pic>
        <p:nvPicPr>
          <p:cNvPr id="55" name="Google Shape;55;p13"/>
          <p:cNvPicPr preferRelativeResize="0"/>
          <p:nvPr/>
        </p:nvPicPr>
        <p:blipFill rotWithShape="1">
          <a:blip r:embed="rId6">
            <a:alphaModFix/>
          </a:blip>
          <a:srcRect/>
          <a:stretch/>
        </p:blipFill>
        <p:spPr>
          <a:xfrm>
            <a:off x="1664614" y="4388019"/>
            <a:ext cx="985800" cy="691800"/>
          </a:xfrm>
          <a:prstGeom prst="rect">
            <a:avLst/>
          </a:prstGeom>
          <a:noFill/>
          <a:ln>
            <a:noFill/>
          </a:ln>
        </p:spPr>
      </p:pic>
      <p:pic>
        <p:nvPicPr>
          <p:cNvPr id="56" name="Google Shape;56;p13"/>
          <p:cNvPicPr preferRelativeResize="0"/>
          <p:nvPr/>
        </p:nvPicPr>
        <p:blipFill rotWithShape="1">
          <a:blip r:embed="rId7">
            <a:alphaModFix/>
          </a:blip>
          <a:srcRect/>
          <a:stretch/>
        </p:blipFill>
        <p:spPr>
          <a:xfrm>
            <a:off x="2774092" y="4425713"/>
            <a:ext cx="895800" cy="593700"/>
          </a:xfrm>
          <a:prstGeom prst="rect">
            <a:avLst/>
          </a:prstGeom>
          <a:noFill/>
          <a:ln>
            <a:noFill/>
          </a:ln>
        </p:spPr>
      </p:pic>
      <p:pic>
        <p:nvPicPr>
          <p:cNvPr id="57" name="Google Shape;57;p13"/>
          <p:cNvPicPr preferRelativeResize="0"/>
          <p:nvPr/>
        </p:nvPicPr>
        <p:blipFill rotWithShape="1">
          <a:blip r:embed="rId8">
            <a:alphaModFix/>
          </a:blip>
          <a:srcRect/>
          <a:stretch/>
        </p:blipFill>
        <p:spPr>
          <a:xfrm>
            <a:off x="3836304" y="4386725"/>
            <a:ext cx="1083600" cy="675900"/>
          </a:xfrm>
          <a:prstGeom prst="rect">
            <a:avLst/>
          </a:prstGeom>
          <a:noFill/>
          <a:ln>
            <a:noFill/>
          </a:ln>
        </p:spPr>
      </p:pic>
      <p:pic>
        <p:nvPicPr>
          <p:cNvPr id="58" name="Google Shape;58;p13"/>
          <p:cNvPicPr preferRelativeResize="0"/>
          <p:nvPr/>
        </p:nvPicPr>
        <p:blipFill rotWithShape="1">
          <a:blip r:embed="rId9">
            <a:alphaModFix/>
          </a:blip>
          <a:srcRect/>
          <a:stretch/>
        </p:blipFill>
        <p:spPr>
          <a:xfrm>
            <a:off x="5005991" y="4326841"/>
            <a:ext cx="816600" cy="816600"/>
          </a:xfrm>
          <a:prstGeom prst="rect">
            <a:avLst/>
          </a:prstGeom>
          <a:noFill/>
          <a:ln>
            <a:noFill/>
          </a:ln>
        </p:spPr>
      </p:pic>
      <p:pic>
        <p:nvPicPr>
          <p:cNvPr id="59" name="Google Shape;59;p13"/>
          <p:cNvPicPr preferRelativeResize="0"/>
          <p:nvPr/>
        </p:nvPicPr>
        <p:blipFill rotWithShape="1">
          <a:blip r:embed="rId10">
            <a:alphaModFix/>
          </a:blip>
          <a:srcRect/>
          <a:stretch/>
        </p:blipFill>
        <p:spPr>
          <a:xfrm>
            <a:off x="5876985" y="4373688"/>
            <a:ext cx="1765800" cy="720600"/>
          </a:xfrm>
          <a:prstGeom prst="rect">
            <a:avLst/>
          </a:prstGeom>
          <a:noFill/>
          <a:ln>
            <a:noFill/>
          </a:ln>
        </p:spPr>
      </p:pic>
      <p:pic>
        <p:nvPicPr>
          <p:cNvPr id="60" name="Google Shape;60;p13"/>
          <p:cNvPicPr preferRelativeResize="0"/>
          <p:nvPr/>
        </p:nvPicPr>
        <p:blipFill rotWithShape="1">
          <a:blip r:embed="rId11">
            <a:alphaModFix/>
          </a:blip>
          <a:srcRect/>
          <a:stretch/>
        </p:blipFill>
        <p:spPr>
          <a:xfrm>
            <a:off x="7732679" y="4348162"/>
            <a:ext cx="1307400" cy="771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
        <p:cNvGrpSpPr/>
        <p:nvPr/>
      </p:nvGrpSpPr>
      <p:grpSpPr>
        <a:xfrm>
          <a:off x="0" y="0"/>
          <a:ext cx="0" cy="0"/>
          <a:chOff x="0" y="0"/>
          <a:chExt cx="0" cy="0"/>
        </a:xfrm>
      </p:grpSpPr>
      <p:pic>
        <p:nvPicPr>
          <p:cNvPr id="76" name="Google Shape;76;p16"/>
          <p:cNvPicPr preferRelativeResize="0"/>
          <p:nvPr/>
        </p:nvPicPr>
        <p:blipFill rotWithShape="1">
          <a:blip r:embed="rId4">
            <a:alphaModFix/>
          </a:blip>
          <a:srcRect/>
          <a:stretch/>
        </p:blipFill>
        <p:spPr>
          <a:xfrm rot="-5400000">
            <a:off x="2000250" y="-2000249"/>
            <a:ext cx="5143500" cy="9144000"/>
          </a:xfrm>
          <a:prstGeom prst="rect">
            <a:avLst/>
          </a:prstGeom>
          <a:noFill/>
          <a:ln>
            <a:noFill/>
          </a:ln>
        </p:spPr>
      </p:pic>
      <p:sp>
        <p:nvSpPr>
          <p:cNvPr id="77" name="Google Shape;77;p16"/>
          <p:cNvSpPr/>
          <p:nvPr/>
        </p:nvSpPr>
        <p:spPr>
          <a:xfrm>
            <a:off x="0" y="4324350"/>
            <a:ext cx="9144000" cy="81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78" name="Google Shape;78;p16"/>
          <p:cNvPicPr preferRelativeResize="0"/>
          <p:nvPr/>
        </p:nvPicPr>
        <p:blipFill rotWithShape="1">
          <a:blip r:embed="rId5">
            <a:alphaModFix/>
          </a:blip>
          <a:srcRect/>
          <a:stretch/>
        </p:blipFill>
        <p:spPr>
          <a:xfrm>
            <a:off x="5905500" y="188386"/>
            <a:ext cx="2914800" cy="1235700"/>
          </a:xfrm>
          <a:prstGeom prst="rect">
            <a:avLst/>
          </a:prstGeom>
          <a:noFill/>
          <a:ln>
            <a:noFill/>
          </a:ln>
        </p:spPr>
      </p:pic>
      <p:pic>
        <p:nvPicPr>
          <p:cNvPr id="79" name="Google Shape;79;p16"/>
          <p:cNvPicPr preferRelativeResize="0"/>
          <p:nvPr/>
        </p:nvPicPr>
        <p:blipFill rotWithShape="1">
          <a:blip r:embed="rId6">
            <a:alphaModFix/>
          </a:blip>
          <a:srcRect/>
          <a:stretch/>
        </p:blipFill>
        <p:spPr>
          <a:xfrm>
            <a:off x="150351" y="4411347"/>
            <a:ext cx="1344900" cy="645300"/>
          </a:xfrm>
          <a:prstGeom prst="rect">
            <a:avLst/>
          </a:prstGeom>
          <a:noFill/>
          <a:ln>
            <a:noFill/>
          </a:ln>
        </p:spPr>
      </p:pic>
      <p:pic>
        <p:nvPicPr>
          <p:cNvPr id="80" name="Google Shape;80;p16"/>
          <p:cNvPicPr preferRelativeResize="0"/>
          <p:nvPr/>
        </p:nvPicPr>
        <p:blipFill rotWithShape="1">
          <a:blip r:embed="rId7">
            <a:alphaModFix/>
          </a:blip>
          <a:srcRect/>
          <a:stretch/>
        </p:blipFill>
        <p:spPr>
          <a:xfrm>
            <a:off x="1664614" y="4388019"/>
            <a:ext cx="985800" cy="691800"/>
          </a:xfrm>
          <a:prstGeom prst="rect">
            <a:avLst/>
          </a:prstGeom>
          <a:noFill/>
          <a:ln>
            <a:noFill/>
          </a:ln>
        </p:spPr>
      </p:pic>
      <p:pic>
        <p:nvPicPr>
          <p:cNvPr id="81" name="Google Shape;81;p16"/>
          <p:cNvPicPr preferRelativeResize="0"/>
          <p:nvPr/>
        </p:nvPicPr>
        <p:blipFill rotWithShape="1">
          <a:blip r:embed="rId8">
            <a:alphaModFix/>
          </a:blip>
          <a:srcRect/>
          <a:stretch/>
        </p:blipFill>
        <p:spPr>
          <a:xfrm>
            <a:off x="2774092" y="4425713"/>
            <a:ext cx="895800" cy="593700"/>
          </a:xfrm>
          <a:prstGeom prst="rect">
            <a:avLst/>
          </a:prstGeom>
          <a:noFill/>
          <a:ln>
            <a:noFill/>
          </a:ln>
        </p:spPr>
      </p:pic>
      <p:pic>
        <p:nvPicPr>
          <p:cNvPr id="82" name="Google Shape;82;p16"/>
          <p:cNvPicPr preferRelativeResize="0"/>
          <p:nvPr/>
        </p:nvPicPr>
        <p:blipFill rotWithShape="1">
          <a:blip r:embed="rId9">
            <a:alphaModFix/>
          </a:blip>
          <a:srcRect/>
          <a:stretch/>
        </p:blipFill>
        <p:spPr>
          <a:xfrm>
            <a:off x="3836304" y="4386725"/>
            <a:ext cx="1083600" cy="675900"/>
          </a:xfrm>
          <a:prstGeom prst="rect">
            <a:avLst/>
          </a:prstGeom>
          <a:noFill/>
          <a:ln>
            <a:noFill/>
          </a:ln>
        </p:spPr>
      </p:pic>
      <p:pic>
        <p:nvPicPr>
          <p:cNvPr id="83" name="Google Shape;83;p16"/>
          <p:cNvPicPr preferRelativeResize="0"/>
          <p:nvPr/>
        </p:nvPicPr>
        <p:blipFill rotWithShape="1">
          <a:blip r:embed="rId10">
            <a:alphaModFix/>
          </a:blip>
          <a:srcRect/>
          <a:stretch/>
        </p:blipFill>
        <p:spPr>
          <a:xfrm>
            <a:off x="5005991" y="4326841"/>
            <a:ext cx="816600" cy="816600"/>
          </a:xfrm>
          <a:prstGeom prst="rect">
            <a:avLst/>
          </a:prstGeom>
          <a:noFill/>
          <a:ln>
            <a:noFill/>
          </a:ln>
        </p:spPr>
      </p:pic>
      <p:pic>
        <p:nvPicPr>
          <p:cNvPr id="84" name="Google Shape;84;p16"/>
          <p:cNvPicPr preferRelativeResize="0"/>
          <p:nvPr/>
        </p:nvPicPr>
        <p:blipFill rotWithShape="1">
          <a:blip r:embed="rId11">
            <a:alphaModFix/>
          </a:blip>
          <a:srcRect/>
          <a:stretch/>
        </p:blipFill>
        <p:spPr>
          <a:xfrm>
            <a:off x="5876985" y="4373688"/>
            <a:ext cx="1765800" cy="720600"/>
          </a:xfrm>
          <a:prstGeom prst="rect">
            <a:avLst/>
          </a:prstGeom>
          <a:noFill/>
          <a:ln>
            <a:noFill/>
          </a:ln>
        </p:spPr>
      </p:pic>
      <p:pic>
        <p:nvPicPr>
          <p:cNvPr id="85" name="Google Shape;85;p16"/>
          <p:cNvPicPr preferRelativeResize="0"/>
          <p:nvPr/>
        </p:nvPicPr>
        <p:blipFill rotWithShape="1">
          <a:blip r:embed="rId12">
            <a:alphaModFix/>
          </a:blip>
          <a:srcRect/>
          <a:stretch/>
        </p:blipFill>
        <p:spPr>
          <a:xfrm>
            <a:off x="7732679" y="4348162"/>
            <a:ext cx="1307400" cy="771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 id="2147483662"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pic>
        <p:nvPicPr>
          <p:cNvPr id="99" name="Google Shape;99;p19"/>
          <p:cNvPicPr preferRelativeResize="0"/>
          <p:nvPr/>
        </p:nvPicPr>
        <p:blipFill rotWithShape="1">
          <a:blip r:embed="rId3">
            <a:alphaModFix/>
          </a:blip>
          <a:srcRect/>
          <a:stretch/>
        </p:blipFill>
        <p:spPr>
          <a:xfrm rot="-5400000">
            <a:off x="2000250" y="-2000248"/>
            <a:ext cx="5143500" cy="9144000"/>
          </a:xfrm>
          <a:prstGeom prst="rect">
            <a:avLst/>
          </a:prstGeom>
          <a:noFill/>
          <a:ln>
            <a:noFill/>
          </a:ln>
        </p:spPr>
      </p:pic>
      <p:sp>
        <p:nvSpPr>
          <p:cNvPr id="100" name="Google Shape;100;p19"/>
          <p:cNvSpPr/>
          <p:nvPr/>
        </p:nvSpPr>
        <p:spPr>
          <a:xfrm>
            <a:off x="0" y="4324350"/>
            <a:ext cx="9144000" cy="81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01" name="Google Shape;101;p19"/>
          <p:cNvPicPr preferRelativeResize="0"/>
          <p:nvPr/>
        </p:nvPicPr>
        <p:blipFill rotWithShape="1">
          <a:blip r:embed="rId4">
            <a:alphaModFix/>
          </a:blip>
          <a:srcRect/>
          <a:stretch/>
        </p:blipFill>
        <p:spPr>
          <a:xfrm>
            <a:off x="5905500" y="188385"/>
            <a:ext cx="2914799" cy="1235700"/>
          </a:xfrm>
          <a:prstGeom prst="rect">
            <a:avLst/>
          </a:prstGeom>
          <a:noFill/>
          <a:ln>
            <a:noFill/>
          </a:ln>
        </p:spPr>
      </p:pic>
      <p:pic>
        <p:nvPicPr>
          <p:cNvPr id="102" name="Google Shape;102;p19"/>
          <p:cNvPicPr preferRelativeResize="0"/>
          <p:nvPr/>
        </p:nvPicPr>
        <p:blipFill rotWithShape="1">
          <a:blip r:embed="rId5">
            <a:alphaModFix/>
          </a:blip>
          <a:srcRect/>
          <a:stretch/>
        </p:blipFill>
        <p:spPr>
          <a:xfrm>
            <a:off x="150351" y="4411347"/>
            <a:ext cx="1344900" cy="645300"/>
          </a:xfrm>
          <a:prstGeom prst="rect">
            <a:avLst/>
          </a:prstGeom>
          <a:noFill/>
          <a:ln>
            <a:noFill/>
          </a:ln>
        </p:spPr>
      </p:pic>
      <p:pic>
        <p:nvPicPr>
          <p:cNvPr id="103" name="Google Shape;103;p19"/>
          <p:cNvPicPr preferRelativeResize="0"/>
          <p:nvPr/>
        </p:nvPicPr>
        <p:blipFill rotWithShape="1">
          <a:blip r:embed="rId6">
            <a:alphaModFix/>
          </a:blip>
          <a:srcRect/>
          <a:stretch/>
        </p:blipFill>
        <p:spPr>
          <a:xfrm>
            <a:off x="1664613" y="4388019"/>
            <a:ext cx="985800" cy="691800"/>
          </a:xfrm>
          <a:prstGeom prst="rect">
            <a:avLst/>
          </a:prstGeom>
          <a:noFill/>
          <a:ln>
            <a:noFill/>
          </a:ln>
        </p:spPr>
      </p:pic>
      <p:pic>
        <p:nvPicPr>
          <p:cNvPr id="104" name="Google Shape;104;p19"/>
          <p:cNvPicPr preferRelativeResize="0"/>
          <p:nvPr/>
        </p:nvPicPr>
        <p:blipFill rotWithShape="1">
          <a:blip r:embed="rId7">
            <a:alphaModFix/>
          </a:blip>
          <a:srcRect/>
          <a:stretch/>
        </p:blipFill>
        <p:spPr>
          <a:xfrm>
            <a:off x="2774091" y="4425713"/>
            <a:ext cx="895800" cy="593700"/>
          </a:xfrm>
          <a:prstGeom prst="rect">
            <a:avLst/>
          </a:prstGeom>
          <a:noFill/>
          <a:ln>
            <a:noFill/>
          </a:ln>
        </p:spPr>
      </p:pic>
      <p:pic>
        <p:nvPicPr>
          <p:cNvPr id="105" name="Google Shape;105;p19"/>
          <p:cNvPicPr preferRelativeResize="0"/>
          <p:nvPr/>
        </p:nvPicPr>
        <p:blipFill rotWithShape="1">
          <a:blip r:embed="rId8">
            <a:alphaModFix/>
          </a:blip>
          <a:srcRect/>
          <a:stretch/>
        </p:blipFill>
        <p:spPr>
          <a:xfrm>
            <a:off x="3836303" y="4386725"/>
            <a:ext cx="1083600" cy="675900"/>
          </a:xfrm>
          <a:prstGeom prst="rect">
            <a:avLst/>
          </a:prstGeom>
          <a:noFill/>
          <a:ln>
            <a:noFill/>
          </a:ln>
        </p:spPr>
      </p:pic>
      <p:pic>
        <p:nvPicPr>
          <p:cNvPr id="106" name="Google Shape;106;p19"/>
          <p:cNvPicPr preferRelativeResize="0"/>
          <p:nvPr/>
        </p:nvPicPr>
        <p:blipFill rotWithShape="1">
          <a:blip r:embed="rId9">
            <a:alphaModFix/>
          </a:blip>
          <a:srcRect/>
          <a:stretch/>
        </p:blipFill>
        <p:spPr>
          <a:xfrm>
            <a:off x="5005991" y="4326841"/>
            <a:ext cx="816600" cy="816600"/>
          </a:xfrm>
          <a:prstGeom prst="rect">
            <a:avLst/>
          </a:prstGeom>
          <a:noFill/>
          <a:ln>
            <a:noFill/>
          </a:ln>
        </p:spPr>
      </p:pic>
      <p:pic>
        <p:nvPicPr>
          <p:cNvPr id="107" name="Google Shape;107;p19"/>
          <p:cNvPicPr preferRelativeResize="0"/>
          <p:nvPr/>
        </p:nvPicPr>
        <p:blipFill rotWithShape="1">
          <a:blip r:embed="rId10">
            <a:alphaModFix/>
          </a:blip>
          <a:srcRect/>
          <a:stretch/>
        </p:blipFill>
        <p:spPr>
          <a:xfrm>
            <a:off x="5876984" y="4373687"/>
            <a:ext cx="1765799" cy="720600"/>
          </a:xfrm>
          <a:prstGeom prst="rect">
            <a:avLst/>
          </a:prstGeom>
          <a:noFill/>
          <a:ln>
            <a:noFill/>
          </a:ln>
        </p:spPr>
      </p:pic>
      <p:pic>
        <p:nvPicPr>
          <p:cNvPr id="108" name="Google Shape;108;p19"/>
          <p:cNvPicPr preferRelativeResize="0"/>
          <p:nvPr/>
        </p:nvPicPr>
        <p:blipFill rotWithShape="1">
          <a:blip r:embed="rId11">
            <a:alphaModFix/>
          </a:blip>
          <a:srcRect/>
          <a:stretch/>
        </p:blipFill>
        <p:spPr>
          <a:xfrm>
            <a:off x="7732679" y="4348161"/>
            <a:ext cx="1307400" cy="771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43.png"/><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44.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 Id="rId15" Type="http://schemas.openxmlformats.org/officeDocument/2006/relationships/image" Target="../media/image31.png"/><Relationship Id="rId16" Type="http://schemas.openxmlformats.org/officeDocument/2006/relationships/image" Target="../media/image32.png"/><Relationship Id="rId17" Type="http://schemas.openxmlformats.org/officeDocument/2006/relationships/image" Target="../media/image33.png"/><Relationship Id="rId18" Type="http://schemas.openxmlformats.org/officeDocument/2006/relationships/image" Target="../media/image34.png"/><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jp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jpg"/></Relationships>
</file>

<file path=ppt/slides/_rels/slide4.xml.rels><?xml version="1.0" encoding="UTF-8" standalone="yes"?>
<Relationships xmlns="http://schemas.openxmlformats.org/package/2006/relationships"><Relationship Id="rId3" Type="http://schemas.openxmlformats.org/officeDocument/2006/relationships/image" Target="../media/image35.gif"/><Relationship Id="rId4" Type="http://schemas.openxmlformats.org/officeDocument/2006/relationships/image" Target="../media/image36.gif"/><Relationship Id="rId5" Type="http://schemas.openxmlformats.org/officeDocument/2006/relationships/image" Target="../media/image37.gif"/><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11.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www.unidata.ucar.edu/software/netcdf/docs/faq.html#whatisit" TargetMode="External"/><Relationship Id="rId4" Type="http://schemas.openxmlformats.org/officeDocument/2006/relationships/image" Target="../media/image42.pn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ctrTitle"/>
          </p:nvPr>
        </p:nvSpPr>
        <p:spPr>
          <a:xfrm>
            <a:off x="311700" y="1840925"/>
            <a:ext cx="8520600" cy="792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FFFFFF"/>
              </a:buClr>
              <a:buSzPts val="4000"/>
              <a:buFont typeface="Calibri"/>
              <a:buNone/>
            </a:pPr>
            <a:r>
              <a:rPr lang="en" sz="3400" dirty="0">
                <a:latin typeface="Calibri"/>
                <a:ea typeface="Calibri"/>
                <a:cs typeface="Calibri"/>
                <a:sym typeface="Calibri"/>
              </a:rPr>
              <a:t>Introduction to </a:t>
            </a:r>
            <a:r>
              <a:rPr lang="en" sz="3400" b="0" i="0" u="none" strike="noStrike" cap="none" dirty="0">
                <a:solidFill>
                  <a:srgbClr val="FFFFFF"/>
                </a:solidFill>
                <a:latin typeface="Calibri"/>
                <a:ea typeface="Calibri"/>
                <a:cs typeface="Calibri"/>
                <a:sym typeface="Calibri"/>
              </a:rPr>
              <a:t>NCI’s Data Collections</a:t>
            </a:r>
            <a:endParaRPr sz="3400" b="0" i="0" u="none" strike="noStrike" cap="none" dirty="0">
              <a:solidFill>
                <a:srgbClr val="FFFFFF"/>
              </a:solidFill>
              <a:latin typeface="Arial"/>
              <a:ea typeface="Arial"/>
              <a:cs typeface="Arial"/>
              <a:sym typeface="Arial"/>
            </a:endParaRPr>
          </a:p>
        </p:txBody>
      </p:sp>
      <p:sp>
        <p:nvSpPr>
          <p:cNvPr id="129" name="Google Shape;129;p22"/>
          <p:cNvSpPr txBox="1">
            <a:spLocks noGrp="1"/>
          </p:cNvSpPr>
          <p:nvPr>
            <p:ph type="subTitle" idx="1"/>
          </p:nvPr>
        </p:nvSpPr>
        <p:spPr>
          <a:xfrm>
            <a:off x="311700" y="2986525"/>
            <a:ext cx="8520600" cy="792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 sz="1800" dirty="0" err="1"/>
              <a:t>Jingbo</a:t>
            </a:r>
            <a:r>
              <a:rPr lang="en" sz="1800" dirty="0"/>
              <a:t> Wang &amp; Kate Snow</a:t>
            </a:r>
            <a:endParaRPr sz="1800" b="0" i="0" u="none" strike="noStrike" cap="none" dirty="0">
              <a:solidFill>
                <a:srgbClr val="FFFFFF"/>
              </a:solidFill>
              <a:latin typeface="Arial"/>
              <a:ea typeface="Arial"/>
              <a:cs typeface="Arial"/>
              <a:sym typeface="Arial"/>
            </a:endParaRPr>
          </a:p>
        </p:txBody>
      </p:sp>
      <p:sp>
        <p:nvSpPr>
          <p:cNvPr id="130" name="Google Shape;130;p22"/>
          <p:cNvSpPr txBox="1"/>
          <p:nvPr/>
        </p:nvSpPr>
        <p:spPr>
          <a:xfrm>
            <a:off x="162950" y="134200"/>
            <a:ext cx="4469700" cy="91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 dirty="0">
                <a:solidFill>
                  <a:srgbClr val="FFFFFF"/>
                </a:solidFill>
              </a:rPr>
              <a:t>2019 AMOS Darwin</a:t>
            </a:r>
            <a:endParaRPr sz="1400" b="0" i="0" u="none" strike="noStrike" cap="none" dirty="0">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8"/>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quick look inside...</a:t>
            </a:r>
            <a:endParaRPr/>
          </a:p>
        </p:txBody>
      </p:sp>
      <p:pic>
        <p:nvPicPr>
          <p:cNvPr id="584" name="Google Shape;584;p78"/>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585" name="Google Shape;585;p78"/>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pic>
        <p:nvPicPr>
          <p:cNvPr id="586" name="Google Shape;586;p78"/>
          <p:cNvPicPr preferRelativeResize="0"/>
          <p:nvPr/>
        </p:nvPicPr>
        <p:blipFill>
          <a:blip r:embed="rId4">
            <a:alphaModFix/>
          </a:blip>
          <a:stretch>
            <a:fillRect/>
          </a:stretch>
        </p:blipFill>
        <p:spPr>
          <a:xfrm>
            <a:off x="2873750" y="660281"/>
            <a:ext cx="6369600" cy="4215188"/>
          </a:xfrm>
          <a:prstGeom prst="rect">
            <a:avLst/>
          </a:prstGeom>
          <a:noFill/>
          <a:ln>
            <a:noFill/>
          </a:ln>
        </p:spPr>
      </p:pic>
      <p:sp>
        <p:nvSpPr>
          <p:cNvPr id="587" name="Google Shape;587;p78"/>
          <p:cNvSpPr txBox="1"/>
          <p:nvPr/>
        </p:nvSpPr>
        <p:spPr>
          <a:xfrm>
            <a:off x="191600" y="1024075"/>
            <a:ext cx="2788200" cy="335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In particular, what does “self-describing” look like?</a:t>
            </a:r>
            <a:endParaRPr/>
          </a:p>
          <a:p>
            <a:pPr marL="0" lvl="0" indent="0" algn="l" rtl="0">
              <a:spcBef>
                <a:spcPts val="0"/>
              </a:spcBef>
              <a:spcAft>
                <a:spcPts val="0"/>
              </a:spcAft>
              <a:buNone/>
            </a:pPr>
            <a:endParaRPr/>
          </a:p>
          <a:p>
            <a:pPr marL="457200" lvl="0" indent="-317500" algn="l" rtl="0">
              <a:lnSpc>
                <a:spcPct val="115000"/>
              </a:lnSpc>
              <a:spcBef>
                <a:spcPts val="0"/>
              </a:spcBef>
              <a:spcAft>
                <a:spcPts val="0"/>
              </a:spcAft>
              <a:buSzPts val="1400"/>
              <a:buChar char="●"/>
            </a:pPr>
            <a:r>
              <a:rPr lang="en"/>
              <a:t>File metadata information</a:t>
            </a:r>
            <a:endParaRPr/>
          </a:p>
          <a:p>
            <a:pPr marL="457200" lvl="0" indent="-317500" algn="l" rtl="0">
              <a:lnSpc>
                <a:spcPct val="115000"/>
              </a:lnSpc>
              <a:spcBef>
                <a:spcPts val="0"/>
              </a:spcBef>
              <a:spcAft>
                <a:spcPts val="0"/>
              </a:spcAft>
              <a:buSzPts val="1400"/>
              <a:buChar char="●"/>
            </a:pPr>
            <a:r>
              <a:rPr lang="en"/>
              <a:t>Dimensions</a:t>
            </a:r>
            <a:endParaRPr/>
          </a:p>
          <a:p>
            <a:pPr marL="457200" lvl="0" indent="-317500" algn="l" rtl="0">
              <a:lnSpc>
                <a:spcPct val="115000"/>
              </a:lnSpc>
              <a:spcBef>
                <a:spcPts val="0"/>
              </a:spcBef>
              <a:spcAft>
                <a:spcPts val="0"/>
              </a:spcAft>
              <a:buSzPts val="1400"/>
              <a:buChar char="●"/>
            </a:pPr>
            <a:r>
              <a:rPr lang="en"/>
              <a:t>Variables</a:t>
            </a:r>
            <a:endParaRPr/>
          </a:p>
          <a:p>
            <a:pPr marL="457200" lvl="0" indent="-317500" algn="l" rtl="0">
              <a:lnSpc>
                <a:spcPct val="115000"/>
              </a:lnSpc>
              <a:spcBef>
                <a:spcPts val="0"/>
              </a:spcBef>
              <a:spcAft>
                <a:spcPts val="0"/>
              </a:spcAft>
              <a:buSzPts val="1400"/>
              <a:buChar char="●"/>
            </a:pPr>
            <a:r>
              <a:rPr lang="en"/>
              <a:t>Variable-level metadata</a:t>
            </a:r>
            <a:endParaRPr/>
          </a:p>
          <a:p>
            <a:pPr marL="457200" lvl="0" indent="-317500" algn="l" rtl="0">
              <a:lnSpc>
                <a:spcPct val="115000"/>
              </a:lnSpc>
              <a:spcBef>
                <a:spcPts val="0"/>
              </a:spcBef>
              <a:spcAft>
                <a:spcPts val="0"/>
              </a:spcAft>
              <a:buSzPts val="1400"/>
              <a:buChar char="●"/>
            </a:pPr>
            <a:r>
              <a:rPr lang="en"/>
              <a:t>Special attributes </a:t>
            </a:r>
            <a:endParaRPr/>
          </a:p>
          <a:p>
            <a:pPr marL="914400" lvl="1" indent="-304800" algn="l" rtl="0">
              <a:spcBef>
                <a:spcPts val="0"/>
              </a:spcBef>
              <a:spcAft>
                <a:spcPts val="0"/>
              </a:spcAft>
              <a:buSzPts val="1200"/>
              <a:buChar char="○"/>
            </a:pPr>
            <a:r>
              <a:rPr lang="en" sz="1200"/>
              <a:t>Compression</a:t>
            </a:r>
            <a:endParaRPr sz="1200"/>
          </a:p>
          <a:p>
            <a:pPr marL="914400" lvl="1" indent="-304800" algn="l" rtl="0">
              <a:spcBef>
                <a:spcPts val="0"/>
              </a:spcBef>
              <a:spcAft>
                <a:spcPts val="0"/>
              </a:spcAft>
              <a:buSzPts val="1200"/>
              <a:buChar char="○"/>
            </a:pPr>
            <a:r>
              <a:rPr lang="en" sz="1200"/>
              <a:t>Chunking</a:t>
            </a:r>
            <a:endParaRPr sz="1200"/>
          </a:p>
          <a:p>
            <a:pPr marL="914400" lvl="1" indent="-304800" algn="l" rtl="0">
              <a:spcBef>
                <a:spcPts val="0"/>
              </a:spcBef>
              <a:spcAft>
                <a:spcPts val="0"/>
              </a:spcAft>
              <a:buSzPts val="1200"/>
              <a:buChar char="○"/>
            </a:pPr>
            <a:r>
              <a:rPr lang="en" sz="1200"/>
              <a:t>Endianness</a:t>
            </a:r>
            <a:endParaRPr sz="1200"/>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2"/>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Types of NetCDF files</a:t>
            </a:r>
            <a:endParaRPr/>
          </a:p>
        </p:txBody>
      </p:sp>
      <p:sp>
        <p:nvSpPr>
          <p:cNvPr id="536" name="Google Shape;536;p72"/>
          <p:cNvSpPr txBox="1"/>
          <p:nvPr/>
        </p:nvSpPr>
        <p:spPr>
          <a:xfrm>
            <a:off x="320925" y="804025"/>
            <a:ext cx="6101100" cy="28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Classic Data Model:</a:t>
            </a:r>
            <a:endParaRPr sz="1800" b="1"/>
          </a:p>
          <a:p>
            <a:pPr marL="0" lvl="0" indent="0" algn="l" rtl="0">
              <a:spcBef>
                <a:spcPts val="0"/>
              </a:spcBef>
              <a:spcAft>
                <a:spcPts val="0"/>
              </a:spcAft>
              <a:buNone/>
            </a:pPr>
            <a:endParaRPr sz="1800" b="1"/>
          </a:p>
          <a:p>
            <a:pPr marL="914400" lvl="0" indent="-342900" algn="l" rtl="0">
              <a:spcBef>
                <a:spcPts val="0"/>
              </a:spcBef>
              <a:spcAft>
                <a:spcPts val="0"/>
              </a:spcAft>
              <a:buSzPts val="1800"/>
              <a:buChar char="➔"/>
            </a:pPr>
            <a:r>
              <a:rPr lang="en" sz="1800"/>
              <a:t>NetCDF3 (or just “classic”)</a:t>
            </a:r>
            <a:endParaRPr sz="1800"/>
          </a:p>
          <a:p>
            <a:pPr marL="914400" lvl="0" indent="-342900" algn="l" rtl="0">
              <a:spcBef>
                <a:spcPts val="0"/>
              </a:spcBef>
              <a:spcAft>
                <a:spcPts val="0"/>
              </a:spcAft>
              <a:buSzPts val="1800"/>
              <a:buChar char="➔"/>
            </a:pPr>
            <a:r>
              <a:rPr lang="en" sz="1800"/>
              <a:t>64-bit offset format</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b="1"/>
          </a:p>
          <a:p>
            <a:pPr marL="0" lvl="0" indent="0" algn="l" rtl="0">
              <a:spcBef>
                <a:spcPts val="0"/>
              </a:spcBef>
              <a:spcAft>
                <a:spcPts val="0"/>
              </a:spcAft>
              <a:buNone/>
            </a:pPr>
            <a:endParaRPr sz="1800" b="1"/>
          </a:p>
          <a:p>
            <a:pPr marL="0" lvl="0" indent="0" algn="l" rtl="0">
              <a:spcBef>
                <a:spcPts val="0"/>
              </a:spcBef>
              <a:spcAft>
                <a:spcPts val="0"/>
              </a:spcAft>
              <a:buNone/>
            </a:pPr>
            <a:r>
              <a:rPr lang="en" sz="1800" b="1"/>
              <a:t>Enhanced Data Model: </a:t>
            </a:r>
            <a:endParaRPr sz="1800" b="1"/>
          </a:p>
          <a:p>
            <a:pPr marL="0" lvl="0" indent="0" algn="l" rtl="0">
              <a:spcBef>
                <a:spcPts val="0"/>
              </a:spcBef>
              <a:spcAft>
                <a:spcPts val="0"/>
              </a:spcAft>
              <a:buNone/>
            </a:pPr>
            <a:endParaRPr sz="1800" b="1"/>
          </a:p>
          <a:p>
            <a:pPr marL="914400" lvl="0" indent="-342900" algn="l" rtl="0">
              <a:spcBef>
                <a:spcPts val="0"/>
              </a:spcBef>
              <a:spcAft>
                <a:spcPts val="0"/>
              </a:spcAft>
              <a:buSzPts val="1800"/>
              <a:buChar char="➔"/>
            </a:pPr>
            <a:r>
              <a:rPr lang="en" sz="1800"/>
              <a:t>NetCDF4</a:t>
            </a:r>
            <a:endParaRPr sz="1800"/>
          </a:p>
          <a:p>
            <a:pPr marL="914400" lvl="0" indent="-342900" algn="l" rtl="0">
              <a:spcBef>
                <a:spcPts val="0"/>
              </a:spcBef>
              <a:spcAft>
                <a:spcPts val="0"/>
              </a:spcAft>
              <a:buSzPts val="1800"/>
              <a:buChar char="➔"/>
            </a:pPr>
            <a:r>
              <a:rPr lang="en" sz="1800"/>
              <a:t>NetCDF4-classic </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p:txBody>
      </p:sp>
      <p:pic>
        <p:nvPicPr>
          <p:cNvPr id="537" name="Google Shape;537;p72"/>
          <p:cNvPicPr preferRelativeResize="0"/>
          <p:nvPr/>
        </p:nvPicPr>
        <p:blipFill>
          <a:blip r:embed="rId3">
            <a:alphaModFix/>
          </a:blip>
          <a:stretch>
            <a:fillRect/>
          </a:stretch>
        </p:blipFill>
        <p:spPr>
          <a:xfrm>
            <a:off x="101400" y="4773825"/>
            <a:ext cx="839050" cy="291825"/>
          </a:xfrm>
          <a:prstGeom prst="rect">
            <a:avLst/>
          </a:prstGeom>
          <a:noFill/>
          <a:ln>
            <a:noFill/>
          </a:ln>
        </p:spPr>
      </p:pic>
      <p:sp>
        <p:nvSpPr>
          <p:cNvPr id="538" name="Google Shape;538;p72"/>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sp>
        <p:nvSpPr>
          <p:cNvPr id="539" name="Google Shape;539;p72"/>
          <p:cNvSpPr txBox="1"/>
          <p:nvPr/>
        </p:nvSpPr>
        <p:spPr>
          <a:xfrm>
            <a:off x="5530375" y="4156075"/>
            <a:ext cx="3477000" cy="29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http://www.slideshare.net/HDFEOS/netcdf4-tutorial-ws14</a:t>
            </a:r>
            <a:endParaRPr sz="1000"/>
          </a:p>
        </p:txBody>
      </p:sp>
      <p:pic>
        <p:nvPicPr>
          <p:cNvPr id="540" name="Google Shape;540;p72"/>
          <p:cNvPicPr preferRelativeResize="0"/>
          <p:nvPr/>
        </p:nvPicPr>
        <p:blipFill>
          <a:blip r:embed="rId4">
            <a:alphaModFix/>
          </a:blip>
          <a:stretch>
            <a:fillRect/>
          </a:stretch>
        </p:blipFill>
        <p:spPr>
          <a:xfrm>
            <a:off x="3992975" y="1881225"/>
            <a:ext cx="5014400" cy="2143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73"/>
          <p:cNvSpPr txBox="1"/>
          <p:nvPr/>
        </p:nvSpPr>
        <p:spPr>
          <a:xfrm>
            <a:off x="368950" y="824700"/>
            <a:ext cx="82542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NetCDF and HDF5 are multidimensional array data containers: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46" name="Google Shape;546;p73"/>
          <p:cNvPicPr preferRelativeResize="0"/>
          <p:nvPr/>
        </p:nvPicPr>
        <p:blipFill>
          <a:blip r:embed="rId3">
            <a:alphaModFix/>
          </a:blip>
          <a:stretch>
            <a:fillRect/>
          </a:stretch>
        </p:blipFill>
        <p:spPr>
          <a:xfrm>
            <a:off x="120925" y="1544425"/>
            <a:ext cx="4718649" cy="2419825"/>
          </a:xfrm>
          <a:prstGeom prst="rect">
            <a:avLst/>
          </a:prstGeom>
          <a:noFill/>
          <a:ln>
            <a:noFill/>
          </a:ln>
        </p:spPr>
      </p:pic>
      <p:sp>
        <p:nvSpPr>
          <p:cNvPr id="547" name="Google Shape;547;p73"/>
          <p:cNvSpPr txBox="1"/>
          <p:nvPr/>
        </p:nvSpPr>
        <p:spPr>
          <a:xfrm>
            <a:off x="368950" y="4176100"/>
            <a:ext cx="82542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Source: Unidata https://www.unidata.ucar.edu</a:t>
            </a:r>
            <a:endParaRPr sz="12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48" name="Google Shape;548;p73"/>
          <p:cNvSpPr txBox="1"/>
          <p:nvPr/>
        </p:nvSpPr>
        <p:spPr>
          <a:xfrm>
            <a:off x="5176950" y="1346500"/>
            <a:ext cx="3780300" cy="30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Tuning parameters affecting performance:</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Order of dimensions </a:t>
            </a:r>
            <a:endParaRPr/>
          </a:p>
          <a:p>
            <a:pPr marL="914400" lvl="1" indent="-317500" algn="l" rtl="0">
              <a:spcBef>
                <a:spcPts val="0"/>
              </a:spcBef>
              <a:spcAft>
                <a:spcPts val="0"/>
              </a:spcAft>
              <a:buSzPts val="1400"/>
              <a:buChar char="○"/>
            </a:pPr>
            <a:r>
              <a:rPr lang="en"/>
              <a:t>last dim is contiguous, rest are stridded.</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Chunk shape </a:t>
            </a:r>
            <a:endParaRPr/>
          </a:p>
          <a:p>
            <a:pPr marL="914400" lvl="1" indent="-317500" algn="l" rtl="0">
              <a:spcBef>
                <a:spcPts val="0"/>
              </a:spcBef>
              <a:spcAft>
                <a:spcPts val="0"/>
              </a:spcAft>
              <a:buSzPts val="1400"/>
              <a:buChar char="○"/>
            </a:pPr>
            <a:r>
              <a:rPr lang="en"/>
              <a:t>Dramatically speeds access along chunked dimensions.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Compression (per chunk)</a:t>
            </a:r>
            <a:endParaRPr/>
          </a:p>
          <a:p>
            <a:pPr marL="914400" lvl="1" indent="-317500" algn="l" rtl="0">
              <a:spcBef>
                <a:spcPts val="0"/>
              </a:spcBef>
              <a:spcAft>
                <a:spcPts val="0"/>
              </a:spcAft>
              <a:buSzPts val="1400"/>
              <a:buChar char="○"/>
            </a:pPr>
            <a:r>
              <a:rPr lang="en"/>
              <a:t>Reduces size but slows access to individual chunks</a:t>
            </a:r>
            <a:endParaRPr/>
          </a:p>
        </p:txBody>
      </p:sp>
      <p:sp>
        <p:nvSpPr>
          <p:cNvPr id="549" name="Google Shape;549;p7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rgbClr val="FFFFFF"/>
                </a:solidFill>
              </a:rPr>
              <a:t>NetCDF/HDF5 Structure Concepts</a:t>
            </a:r>
            <a:endParaRPr sz="24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74"/>
          <p:cNvSpPr txBox="1"/>
          <p:nvPr/>
        </p:nvSpPr>
        <p:spPr>
          <a:xfrm>
            <a:off x="4068695" y="866037"/>
            <a:ext cx="4735800" cy="3393300"/>
          </a:xfrm>
          <a:prstGeom prst="rect">
            <a:avLst/>
          </a:prstGeom>
          <a:noFill/>
          <a:ln>
            <a:noFill/>
          </a:ln>
        </p:spPr>
        <p:txBody>
          <a:bodyPr spcFirstLastPara="1" wrap="square" lIns="68575" tIns="34275" rIns="68575" bIns="34275" anchor="t" anchorCtr="0">
            <a:noAutofit/>
          </a:bodyPr>
          <a:lstStyle/>
          <a:p>
            <a:pPr marL="342900" marR="0" lvl="0" indent="-342900" algn="l" rtl="0">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Application of community-agreed data standards to the broad set of Earth systems and environmental data that are being used </a:t>
            </a:r>
            <a:endParaRPr sz="1800">
              <a:solidFill>
                <a:schemeClr val="dk1"/>
              </a:solidFill>
              <a:latin typeface="Calibri"/>
              <a:ea typeface="Calibri"/>
              <a:cs typeface="Calibri"/>
              <a:sym typeface="Calibri"/>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Within these disciplines, data span a wide range of:</a:t>
            </a:r>
            <a:endParaRPr sz="1100"/>
          </a:p>
          <a:p>
            <a:pPr marL="596900" marR="0" lvl="1" indent="-254000" algn="l" rtl="0">
              <a:spcBef>
                <a:spcPts val="0"/>
              </a:spcBef>
              <a:spcAft>
                <a:spcPts val="0"/>
              </a:spcAft>
              <a:buClr>
                <a:schemeClr val="dk1"/>
              </a:buClr>
              <a:buSzPts val="1800"/>
              <a:buFont typeface="Calibri"/>
              <a:buChar char="-"/>
            </a:pPr>
            <a:r>
              <a:rPr lang="en" sz="1800" b="0" i="0" u="none" strike="noStrike" cap="none">
                <a:solidFill>
                  <a:schemeClr val="dk1"/>
                </a:solidFill>
                <a:latin typeface="Calibri"/>
                <a:ea typeface="Calibri"/>
                <a:cs typeface="Calibri"/>
                <a:sym typeface="Calibri"/>
              </a:rPr>
              <a:t>Gridded</a:t>
            </a:r>
            <a:endParaRPr sz="1100"/>
          </a:p>
          <a:p>
            <a:pPr marL="596900" marR="0" lvl="1" indent="-254000" algn="l" rtl="0">
              <a:spcBef>
                <a:spcPts val="0"/>
              </a:spcBef>
              <a:spcAft>
                <a:spcPts val="0"/>
              </a:spcAft>
              <a:buClr>
                <a:schemeClr val="dk1"/>
              </a:buClr>
              <a:buSzPts val="1800"/>
              <a:buFont typeface="Calibri"/>
              <a:buChar char="-"/>
            </a:pPr>
            <a:r>
              <a:rPr lang="en" sz="1800" b="0" i="0" u="none" strike="noStrike" cap="none">
                <a:solidFill>
                  <a:schemeClr val="dk1"/>
                </a:solidFill>
                <a:latin typeface="Calibri"/>
                <a:ea typeface="Calibri"/>
                <a:cs typeface="Calibri"/>
                <a:sym typeface="Calibri"/>
              </a:rPr>
              <a:t>Non-gridded (i.e., trajectories/profiles, point data)</a:t>
            </a:r>
            <a:endParaRPr sz="1100"/>
          </a:p>
          <a:p>
            <a:pPr marL="596900" marR="0" lvl="1" indent="-254000" algn="l" rtl="0">
              <a:spcBef>
                <a:spcPts val="0"/>
              </a:spcBef>
              <a:spcAft>
                <a:spcPts val="0"/>
              </a:spcAft>
              <a:buClr>
                <a:schemeClr val="dk1"/>
              </a:buClr>
              <a:buSzPts val="1800"/>
              <a:buFont typeface="Calibri"/>
              <a:buChar char="-"/>
            </a:pPr>
            <a:r>
              <a:rPr lang="en" sz="1800" b="0" i="0" u="none" strike="noStrike" cap="none">
                <a:solidFill>
                  <a:schemeClr val="dk1"/>
                </a:solidFill>
                <a:latin typeface="Calibri"/>
                <a:ea typeface="Calibri"/>
                <a:cs typeface="Calibri"/>
                <a:sym typeface="Calibri"/>
              </a:rPr>
              <a:t>Coordinate reference projections</a:t>
            </a:r>
            <a:endParaRPr sz="1100"/>
          </a:p>
          <a:p>
            <a:pPr marL="596900" marR="0" lvl="1" indent="-254000" algn="l" rtl="0">
              <a:spcBef>
                <a:spcPts val="0"/>
              </a:spcBef>
              <a:spcAft>
                <a:spcPts val="0"/>
              </a:spcAft>
              <a:buClr>
                <a:schemeClr val="dk1"/>
              </a:buClr>
              <a:buSzPts val="1800"/>
              <a:buFont typeface="Calibri"/>
              <a:buChar char="-"/>
            </a:pPr>
            <a:r>
              <a:rPr lang="en" sz="1800" b="0" i="0" u="none" strike="noStrike" cap="none">
                <a:solidFill>
                  <a:schemeClr val="dk1"/>
                </a:solidFill>
                <a:latin typeface="Calibri"/>
                <a:ea typeface="Calibri"/>
                <a:cs typeface="Calibri"/>
                <a:sym typeface="Calibri"/>
              </a:rPr>
              <a:t>Resolutions </a:t>
            </a:r>
            <a:endParaRPr sz="1800" b="0" i="0" u="none" strike="noStrike" cap="none">
              <a:solidFill>
                <a:schemeClr val="dk1"/>
              </a:solidFill>
              <a:latin typeface="Calibri"/>
              <a:ea typeface="Calibri"/>
              <a:cs typeface="Calibri"/>
              <a:sym typeface="Calibri"/>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pic>
        <p:nvPicPr>
          <p:cNvPr id="555" name="Google Shape;555;p74"/>
          <p:cNvPicPr preferRelativeResize="0"/>
          <p:nvPr/>
        </p:nvPicPr>
        <p:blipFill rotWithShape="1">
          <a:blip r:embed="rId3">
            <a:alphaModFix/>
          </a:blip>
          <a:srcRect/>
          <a:stretch/>
        </p:blipFill>
        <p:spPr>
          <a:xfrm>
            <a:off x="152590" y="748144"/>
            <a:ext cx="3549000" cy="3876900"/>
          </a:xfrm>
          <a:prstGeom prst="rect">
            <a:avLst/>
          </a:prstGeom>
          <a:noFill/>
          <a:ln>
            <a:noFill/>
          </a:ln>
        </p:spPr>
      </p:pic>
      <p:sp>
        <p:nvSpPr>
          <p:cNvPr id="556" name="Google Shape;556;p74"/>
          <p:cNvSpPr txBox="1"/>
          <p:nvPr/>
        </p:nvSpPr>
        <p:spPr>
          <a:xfrm>
            <a:off x="2384226" y="117559"/>
            <a:ext cx="6639600" cy="4845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2700">
                <a:solidFill>
                  <a:schemeClr val="lt1"/>
                </a:solidFill>
                <a:latin typeface="Calibri"/>
                <a:ea typeface="Calibri"/>
                <a:cs typeface="Calibri"/>
                <a:sym typeface="Calibri"/>
              </a:rPr>
              <a:t>Why important?</a:t>
            </a:r>
            <a:endParaRPr sz="27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75"/>
          <p:cNvSpPr txBox="1"/>
          <p:nvPr/>
        </p:nvSpPr>
        <p:spPr>
          <a:xfrm>
            <a:off x="940450" y="1380525"/>
            <a:ext cx="6287400" cy="2478000"/>
          </a:xfrm>
          <a:prstGeom prst="rect">
            <a:avLst/>
          </a:prstGeom>
          <a:noFill/>
          <a:ln>
            <a:noFill/>
          </a:ln>
        </p:spPr>
        <p:txBody>
          <a:bodyPr spcFirstLastPara="1" wrap="square" lIns="68575" tIns="34275" rIns="68575" bIns="34275" anchor="t" anchorCtr="0">
            <a:noAutofit/>
          </a:bodyPr>
          <a:lstStyle/>
          <a:p>
            <a:pPr marL="114300" marR="0" lvl="0" indent="0" algn="l" rtl="0">
              <a:lnSpc>
                <a:spcPct val="150000"/>
              </a:lnSpc>
              <a:spcBef>
                <a:spcPts val="0"/>
              </a:spcBef>
              <a:spcAft>
                <a:spcPts val="0"/>
              </a:spcAft>
              <a:buClr>
                <a:schemeClr val="dk1"/>
              </a:buClr>
              <a:buSzPts val="1800"/>
              <a:buFont typeface="Arial"/>
              <a:buNone/>
            </a:pPr>
            <a:r>
              <a:rPr lang="en" sz="1800">
                <a:solidFill>
                  <a:schemeClr val="dk1"/>
                </a:solidFill>
                <a:latin typeface="Calibri"/>
                <a:ea typeface="Calibri"/>
                <a:cs typeface="Calibri"/>
                <a:sym typeface="Calibri"/>
              </a:rPr>
              <a:t>Very quick overview of how Data Standards become an important aspect of data:  </a:t>
            </a:r>
            <a:endParaRPr sz="1800">
              <a:solidFill>
                <a:schemeClr val="dk1"/>
              </a:solidFill>
              <a:latin typeface="Calibri"/>
              <a:ea typeface="Calibri"/>
              <a:cs typeface="Calibri"/>
              <a:sym typeface="Calibri"/>
            </a:endParaRPr>
          </a:p>
          <a:p>
            <a:pPr marL="114300" marR="0" lvl="0" indent="0" algn="l" rtl="0">
              <a:lnSpc>
                <a:spcPct val="150000"/>
              </a:lnSpc>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286000" marR="0" lvl="0" indent="-342900" algn="l" rtl="0">
              <a:lnSpc>
                <a:spcPct val="150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Usability  </a:t>
            </a:r>
            <a:endParaRPr sz="1800">
              <a:solidFill>
                <a:schemeClr val="dk1"/>
              </a:solidFill>
              <a:latin typeface="Calibri"/>
              <a:ea typeface="Calibri"/>
              <a:cs typeface="Calibri"/>
              <a:sym typeface="Calibri"/>
            </a:endParaRPr>
          </a:p>
          <a:p>
            <a:pPr marL="2286000" marR="0" lvl="0" indent="-342900" algn="l" rtl="0">
              <a:lnSpc>
                <a:spcPct val="150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Interoperability</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76"/>
          <p:cNvSpPr txBox="1"/>
          <p:nvPr/>
        </p:nvSpPr>
        <p:spPr>
          <a:xfrm>
            <a:off x="1606886" y="146957"/>
            <a:ext cx="73887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chemeClr val="lt1"/>
                </a:solidFill>
                <a:latin typeface="Calibri"/>
                <a:ea typeface="Calibri"/>
                <a:cs typeface="Calibri"/>
                <a:sym typeface="Calibri"/>
              </a:rPr>
              <a:t>National Environmental Research Data Interoperability Platform (NERDIP)</a:t>
            </a:r>
            <a:endParaRPr sz="1100"/>
          </a:p>
        </p:txBody>
      </p:sp>
      <p:pic>
        <p:nvPicPr>
          <p:cNvPr id="567" name="Google Shape;567;p76"/>
          <p:cNvPicPr preferRelativeResize="0"/>
          <p:nvPr/>
        </p:nvPicPr>
        <p:blipFill>
          <a:blip r:embed="rId3">
            <a:alphaModFix/>
          </a:blip>
          <a:stretch>
            <a:fillRect/>
          </a:stretch>
        </p:blipFill>
        <p:spPr>
          <a:xfrm>
            <a:off x="152400" y="645557"/>
            <a:ext cx="8839201" cy="412587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77"/>
          <p:cNvSpPr txBox="1"/>
          <p:nvPr/>
        </p:nvSpPr>
        <p:spPr>
          <a:xfrm>
            <a:off x="2302663" y="112450"/>
            <a:ext cx="6639600" cy="4845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2700">
                <a:solidFill>
                  <a:schemeClr val="lt1"/>
                </a:solidFill>
                <a:latin typeface="Calibri"/>
                <a:ea typeface="Calibri"/>
                <a:cs typeface="Calibri"/>
                <a:sym typeface="Calibri"/>
              </a:rPr>
              <a:t>Enables broad range of access</a:t>
            </a:r>
            <a:endParaRPr sz="1100"/>
          </a:p>
        </p:txBody>
      </p:sp>
      <p:sp>
        <p:nvSpPr>
          <p:cNvPr id="573" name="Google Shape;573;p77"/>
          <p:cNvSpPr txBox="1"/>
          <p:nvPr/>
        </p:nvSpPr>
        <p:spPr>
          <a:xfrm>
            <a:off x="179763" y="727613"/>
            <a:ext cx="8301300" cy="1223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a:solidFill>
                  <a:schemeClr val="dk1"/>
                </a:solidFill>
                <a:latin typeface="Calibri"/>
                <a:ea typeface="Calibri"/>
                <a:cs typeface="Calibri"/>
                <a:sym typeface="Calibri"/>
              </a:rPr>
              <a:t>Collections are being accessed and utilised from a broad range of options</a:t>
            </a:r>
            <a:endParaRPr sz="1100"/>
          </a:p>
          <a:p>
            <a:pPr marL="558800" marR="0" lvl="1" indent="-209550" algn="l" rtl="0">
              <a:spcBef>
                <a:spcPts val="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Direct access on filesystem</a:t>
            </a:r>
            <a:endParaRPr sz="1100"/>
          </a:p>
          <a:p>
            <a:pPr marL="558800" marR="0" lvl="1" indent="-209550" algn="l" rtl="0">
              <a:spcBef>
                <a:spcPts val="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Web and data services </a:t>
            </a:r>
            <a:endParaRPr sz="1100"/>
          </a:p>
          <a:p>
            <a:pPr marL="558800" marR="0" lvl="1" indent="-209550" algn="l" rtl="0">
              <a:spcBef>
                <a:spcPts val="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Data portals</a:t>
            </a:r>
            <a:endParaRPr sz="1100"/>
          </a:p>
          <a:p>
            <a:pPr marL="558800" marR="0" lvl="1" indent="-209550" algn="l" rtl="0">
              <a:spcBef>
                <a:spcPts val="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Virtual labs (e.g., virtual desktops)</a:t>
            </a:r>
            <a:endParaRPr sz="1100"/>
          </a:p>
        </p:txBody>
      </p:sp>
      <p:grpSp>
        <p:nvGrpSpPr>
          <p:cNvPr id="574" name="Google Shape;574;p77"/>
          <p:cNvGrpSpPr/>
          <p:nvPr/>
        </p:nvGrpSpPr>
        <p:grpSpPr>
          <a:xfrm>
            <a:off x="6192852" y="3006729"/>
            <a:ext cx="2869650" cy="1505250"/>
            <a:chOff x="8034323" y="1319301"/>
            <a:chExt cx="3826200" cy="2007000"/>
          </a:xfrm>
        </p:grpSpPr>
        <p:pic>
          <p:nvPicPr>
            <p:cNvPr id="575" name="Google Shape;575;p77"/>
            <p:cNvPicPr preferRelativeResize="0"/>
            <p:nvPr/>
          </p:nvPicPr>
          <p:blipFill rotWithShape="1">
            <a:blip r:embed="rId3">
              <a:alphaModFix/>
            </a:blip>
            <a:srcRect/>
            <a:stretch/>
          </p:blipFill>
          <p:spPr>
            <a:xfrm>
              <a:off x="8034323" y="1319301"/>
              <a:ext cx="3826200" cy="2007000"/>
            </a:xfrm>
            <a:prstGeom prst="rect">
              <a:avLst/>
            </a:prstGeom>
            <a:noFill/>
            <a:ln>
              <a:noFill/>
            </a:ln>
          </p:spPr>
        </p:pic>
        <p:sp>
          <p:nvSpPr>
            <p:cNvPr id="576" name="Google Shape;576;p77"/>
            <p:cNvSpPr txBox="1"/>
            <p:nvPr/>
          </p:nvSpPr>
          <p:spPr>
            <a:xfrm>
              <a:off x="8726189" y="2796629"/>
              <a:ext cx="3134100" cy="369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eReefs online analysis portal</a:t>
              </a:r>
              <a:endParaRPr sz="1400">
                <a:solidFill>
                  <a:schemeClr val="dk1"/>
                </a:solidFill>
                <a:latin typeface="Calibri"/>
                <a:ea typeface="Calibri"/>
                <a:cs typeface="Calibri"/>
                <a:sym typeface="Calibri"/>
              </a:endParaRPr>
            </a:p>
          </p:txBody>
        </p:sp>
      </p:grpSp>
      <p:pic>
        <p:nvPicPr>
          <p:cNvPr id="577" name="Google Shape;577;p77"/>
          <p:cNvPicPr preferRelativeResize="0"/>
          <p:nvPr/>
        </p:nvPicPr>
        <p:blipFill rotWithShape="1">
          <a:blip r:embed="rId4">
            <a:alphaModFix/>
          </a:blip>
          <a:srcRect/>
          <a:stretch/>
        </p:blipFill>
        <p:spPr>
          <a:xfrm>
            <a:off x="6070946" y="597199"/>
            <a:ext cx="3072900" cy="2430600"/>
          </a:xfrm>
          <a:prstGeom prst="rect">
            <a:avLst/>
          </a:prstGeom>
          <a:noFill/>
          <a:ln>
            <a:noFill/>
          </a:ln>
        </p:spPr>
      </p:pic>
      <p:pic>
        <p:nvPicPr>
          <p:cNvPr id="578" name="Google Shape;578;p77"/>
          <p:cNvPicPr preferRelativeResize="0"/>
          <p:nvPr/>
        </p:nvPicPr>
        <p:blipFill rotWithShape="1">
          <a:blip r:embed="rId5">
            <a:alphaModFix/>
          </a:blip>
          <a:srcRect/>
          <a:stretch/>
        </p:blipFill>
        <p:spPr>
          <a:xfrm>
            <a:off x="129337" y="1930898"/>
            <a:ext cx="5346900" cy="2858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p:txBody>
          <a:bodyPr/>
          <a:lstStyle/>
          <a:p>
            <a:r>
              <a:rPr lang="en-US" dirty="0" smtClean="0"/>
              <a:t>New HPC machine is coming!</a:t>
            </a:r>
            <a:endParaRPr lang="en-US" dirty="0"/>
          </a:p>
        </p:txBody>
      </p:sp>
      <p:sp>
        <p:nvSpPr>
          <p:cNvPr id="4" name="Text Placeholder 3"/>
          <p:cNvSpPr>
            <a:spLocks noGrp="1"/>
          </p:cNvSpPr>
          <p:nvPr>
            <p:ph type="body" idx="1"/>
          </p:nvPr>
        </p:nvSpPr>
        <p:spPr>
          <a:xfrm>
            <a:off x="432175" y="943974"/>
            <a:ext cx="8234100" cy="2910849"/>
          </a:xfrm>
        </p:spPr>
        <p:txBody>
          <a:bodyPr/>
          <a:lstStyle/>
          <a:p>
            <a:r>
              <a:rPr lang="en-US" b="1" i="1" dirty="0"/>
              <a:t>NCI will NOT migrate the contents of Raijin /short to the new HPC system. All users are strongly encouraged to start archiving and cleaning up files in their /short directories as soon as possible. The Raijin /short file system is provided for temporary files only and is not backed up. </a:t>
            </a:r>
            <a:endParaRPr lang="en-US" dirty="0"/>
          </a:p>
          <a:p>
            <a:endParaRPr lang="en-US" b="1" i="1" dirty="0" smtClean="0"/>
          </a:p>
          <a:p>
            <a:r>
              <a:rPr lang="en-US" b="1" i="1" dirty="0" smtClean="0"/>
              <a:t>In </a:t>
            </a:r>
            <a:r>
              <a:rPr lang="en-US" b="1" i="1" dirty="0"/>
              <a:t>June all NCI users will be asked to update their account passwords and acknowledge current terms and conditions of access for NCI. </a:t>
            </a:r>
          </a:p>
          <a:p>
            <a:endParaRPr lang="en-US" b="1" i="1" dirty="0"/>
          </a:p>
          <a:p>
            <a:r>
              <a:rPr lang="en-US" b="1" i="1" dirty="0"/>
              <a:t>Recertification is important for account and data security. It ensures only approved users have access to NCI systems and data, and that NCI and its users meet our mutual obligations under Commonwealth legislation, such as the Autonomous Sanctions Act and </a:t>
            </a:r>
            <a:r>
              <a:rPr lang="en-US" b="1" i="1" dirty="0" err="1"/>
              <a:t>Defence</a:t>
            </a:r>
            <a:r>
              <a:rPr lang="en-US" b="1" i="1" dirty="0"/>
              <a:t> Trade Controls Act. </a:t>
            </a:r>
            <a:endParaRPr lang="en-US" dirty="0"/>
          </a:p>
          <a:p>
            <a:endParaRPr lang="en-US" dirty="0"/>
          </a:p>
        </p:txBody>
      </p:sp>
    </p:spTree>
    <p:extLst>
      <p:ext uri="{BB962C8B-B14F-4D97-AF65-F5344CB8AC3E}">
        <p14:creationId xmlns:p14="http://schemas.microsoft.com/office/powerpoint/2010/main" val="370918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4"/>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Overview</a:t>
            </a:r>
            <a:endParaRPr/>
          </a:p>
        </p:txBody>
      </p:sp>
      <p:pic>
        <p:nvPicPr>
          <p:cNvPr id="432" name="Google Shape;432;p64"/>
          <p:cNvPicPr preferRelativeResize="0"/>
          <p:nvPr/>
        </p:nvPicPr>
        <p:blipFill rotWithShape="1">
          <a:blip r:embed="rId3">
            <a:alphaModFix/>
          </a:blip>
          <a:srcRect/>
          <a:stretch/>
        </p:blipFill>
        <p:spPr>
          <a:xfrm>
            <a:off x="5186855" y="2046308"/>
            <a:ext cx="1472841" cy="1152449"/>
          </a:xfrm>
          <a:prstGeom prst="rect">
            <a:avLst/>
          </a:prstGeom>
          <a:noFill/>
          <a:ln>
            <a:noFill/>
          </a:ln>
        </p:spPr>
      </p:pic>
      <p:pic>
        <p:nvPicPr>
          <p:cNvPr id="433" name="Google Shape;433;p64"/>
          <p:cNvPicPr preferRelativeResize="0"/>
          <p:nvPr/>
        </p:nvPicPr>
        <p:blipFill rotWithShape="1">
          <a:blip r:embed="rId4">
            <a:alphaModFix/>
          </a:blip>
          <a:srcRect/>
          <a:stretch/>
        </p:blipFill>
        <p:spPr>
          <a:xfrm>
            <a:off x="942416" y="2122508"/>
            <a:ext cx="2259300" cy="986400"/>
          </a:xfrm>
          <a:prstGeom prst="rect">
            <a:avLst/>
          </a:prstGeom>
          <a:noFill/>
          <a:ln>
            <a:noFill/>
          </a:ln>
        </p:spPr>
      </p:pic>
      <p:pic>
        <p:nvPicPr>
          <p:cNvPr id="434" name="Google Shape;434;p64"/>
          <p:cNvPicPr preferRelativeResize="0"/>
          <p:nvPr/>
        </p:nvPicPr>
        <p:blipFill rotWithShape="1">
          <a:blip r:embed="rId5">
            <a:alphaModFix/>
          </a:blip>
          <a:srcRect/>
          <a:stretch/>
        </p:blipFill>
        <p:spPr>
          <a:xfrm>
            <a:off x="6757213" y="3288978"/>
            <a:ext cx="1396963" cy="1398869"/>
          </a:xfrm>
          <a:prstGeom prst="rect">
            <a:avLst/>
          </a:prstGeom>
          <a:noFill/>
          <a:ln>
            <a:noFill/>
          </a:ln>
        </p:spPr>
      </p:pic>
      <p:pic>
        <p:nvPicPr>
          <p:cNvPr id="435" name="Google Shape;435;p64"/>
          <p:cNvPicPr preferRelativeResize="0"/>
          <p:nvPr/>
        </p:nvPicPr>
        <p:blipFill rotWithShape="1">
          <a:blip r:embed="rId6">
            <a:alphaModFix/>
          </a:blip>
          <a:srcRect/>
          <a:stretch/>
        </p:blipFill>
        <p:spPr>
          <a:xfrm>
            <a:off x="6681334" y="2069233"/>
            <a:ext cx="1472843" cy="1129524"/>
          </a:xfrm>
          <a:prstGeom prst="rect">
            <a:avLst/>
          </a:prstGeom>
          <a:noFill/>
          <a:ln>
            <a:noFill/>
          </a:ln>
        </p:spPr>
      </p:pic>
      <p:pic>
        <p:nvPicPr>
          <p:cNvPr id="436" name="Google Shape;436;p64"/>
          <p:cNvPicPr preferRelativeResize="0"/>
          <p:nvPr/>
        </p:nvPicPr>
        <p:blipFill rotWithShape="1">
          <a:blip r:embed="rId7">
            <a:alphaModFix/>
          </a:blip>
          <a:srcRect/>
          <a:stretch/>
        </p:blipFill>
        <p:spPr>
          <a:xfrm>
            <a:off x="5213866" y="3413698"/>
            <a:ext cx="1495828" cy="1194494"/>
          </a:xfrm>
          <a:prstGeom prst="rect">
            <a:avLst/>
          </a:prstGeom>
          <a:noFill/>
          <a:ln>
            <a:noFill/>
          </a:ln>
        </p:spPr>
      </p:pic>
      <p:pic>
        <p:nvPicPr>
          <p:cNvPr id="437" name="Google Shape;437;p64"/>
          <p:cNvPicPr preferRelativeResize="0"/>
          <p:nvPr/>
        </p:nvPicPr>
        <p:blipFill rotWithShape="1">
          <a:blip r:embed="rId8">
            <a:alphaModFix/>
          </a:blip>
          <a:srcRect t="7765" b="8734"/>
          <a:stretch/>
        </p:blipFill>
        <p:spPr>
          <a:xfrm>
            <a:off x="3083331" y="3467387"/>
            <a:ext cx="2085975" cy="1140805"/>
          </a:xfrm>
          <a:prstGeom prst="rect">
            <a:avLst/>
          </a:prstGeom>
          <a:noFill/>
          <a:ln>
            <a:noFill/>
          </a:ln>
        </p:spPr>
      </p:pic>
      <p:sp>
        <p:nvSpPr>
          <p:cNvPr id="438" name="Google Shape;438;p64"/>
          <p:cNvSpPr/>
          <p:nvPr/>
        </p:nvSpPr>
        <p:spPr>
          <a:xfrm>
            <a:off x="1085851" y="3339403"/>
            <a:ext cx="2495400" cy="13851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100000"/>
              </a:lnSpc>
              <a:spcBef>
                <a:spcPts val="0"/>
              </a:spcBef>
              <a:spcAft>
                <a:spcPts val="0"/>
              </a:spcAft>
              <a:buClr>
                <a:srgbClr val="000000"/>
              </a:buClr>
              <a:buSzPts val="1200"/>
              <a:buFont typeface="Arial"/>
              <a:buChar char="•"/>
            </a:pPr>
            <a:r>
              <a:rPr lang="en" sz="1200" b="1" i="1" u="none" strike="noStrike" cap="none">
                <a:solidFill>
                  <a:srgbClr val="000000"/>
                </a:solidFill>
                <a:latin typeface="Arial"/>
                <a:ea typeface="Arial"/>
                <a:cs typeface="Arial"/>
                <a:sym typeface="Arial"/>
              </a:rPr>
              <a:t>climate and weather models</a:t>
            </a:r>
            <a:endParaRPr/>
          </a:p>
          <a:p>
            <a:pPr marL="214312" marR="0" lvl="0" indent="-214312" algn="l" rtl="0">
              <a:lnSpc>
                <a:spcPct val="100000"/>
              </a:lnSpc>
              <a:spcBef>
                <a:spcPts val="0"/>
              </a:spcBef>
              <a:spcAft>
                <a:spcPts val="0"/>
              </a:spcAft>
              <a:buClr>
                <a:srgbClr val="000000"/>
              </a:buClr>
              <a:buSzPts val="1200"/>
              <a:buFont typeface="Arial"/>
              <a:buChar char="•"/>
            </a:pPr>
            <a:r>
              <a:rPr lang="en" sz="1200" b="1" i="1" u="none" strike="noStrike" cap="none">
                <a:solidFill>
                  <a:srgbClr val="000000"/>
                </a:solidFill>
                <a:latin typeface="Arial"/>
                <a:ea typeface="Arial"/>
                <a:cs typeface="Arial"/>
                <a:sym typeface="Arial"/>
              </a:rPr>
              <a:t>satellite images</a:t>
            </a:r>
            <a:endParaRPr/>
          </a:p>
          <a:p>
            <a:pPr marL="214312" marR="0" lvl="0" indent="-214312" algn="l" rtl="0">
              <a:lnSpc>
                <a:spcPct val="100000"/>
              </a:lnSpc>
              <a:spcBef>
                <a:spcPts val="0"/>
              </a:spcBef>
              <a:spcAft>
                <a:spcPts val="0"/>
              </a:spcAft>
              <a:buClr>
                <a:srgbClr val="000000"/>
              </a:buClr>
              <a:buSzPts val="1200"/>
              <a:buFont typeface="Arial"/>
              <a:buChar char="•"/>
            </a:pPr>
            <a:r>
              <a:rPr lang="en" sz="1200" b="1" i="1" u="none" strike="noStrike" cap="none">
                <a:solidFill>
                  <a:srgbClr val="000000"/>
                </a:solidFill>
                <a:latin typeface="Arial"/>
                <a:ea typeface="Arial"/>
                <a:cs typeface="Arial"/>
                <a:sym typeface="Arial"/>
              </a:rPr>
              <a:t>bathymetry and elevation</a:t>
            </a:r>
            <a:endParaRPr/>
          </a:p>
          <a:p>
            <a:pPr marL="214312" marR="0" lvl="0" indent="-214312" algn="l" rtl="0">
              <a:lnSpc>
                <a:spcPct val="100000"/>
              </a:lnSpc>
              <a:spcBef>
                <a:spcPts val="0"/>
              </a:spcBef>
              <a:spcAft>
                <a:spcPts val="0"/>
              </a:spcAft>
              <a:buClr>
                <a:srgbClr val="000000"/>
              </a:buClr>
              <a:buSzPts val="1200"/>
              <a:buFont typeface="Arial"/>
              <a:buChar char="•"/>
            </a:pPr>
            <a:r>
              <a:rPr lang="en" sz="1200" b="1" i="1" u="none" strike="noStrike" cap="none">
                <a:solidFill>
                  <a:srgbClr val="000000"/>
                </a:solidFill>
                <a:latin typeface="Arial"/>
                <a:ea typeface="Arial"/>
                <a:cs typeface="Arial"/>
                <a:sym typeface="Arial"/>
              </a:rPr>
              <a:t>hydrology</a:t>
            </a:r>
            <a:endParaRPr/>
          </a:p>
          <a:p>
            <a:pPr marL="214312" marR="0" lvl="0" indent="-214312" algn="l" rtl="0">
              <a:lnSpc>
                <a:spcPct val="100000"/>
              </a:lnSpc>
              <a:spcBef>
                <a:spcPts val="0"/>
              </a:spcBef>
              <a:spcAft>
                <a:spcPts val="0"/>
              </a:spcAft>
              <a:buClr>
                <a:srgbClr val="000000"/>
              </a:buClr>
              <a:buSzPts val="1200"/>
              <a:buFont typeface="Arial"/>
              <a:buChar char="•"/>
            </a:pPr>
            <a:r>
              <a:rPr lang="en" sz="1200" b="1" i="1" u="none" strike="noStrike" cap="none">
                <a:solidFill>
                  <a:srgbClr val="000000"/>
                </a:solidFill>
                <a:latin typeface="Arial"/>
                <a:ea typeface="Arial"/>
                <a:cs typeface="Arial"/>
                <a:sym typeface="Arial"/>
              </a:rPr>
              <a:t>geophysics</a:t>
            </a:r>
            <a:endParaRPr/>
          </a:p>
          <a:p>
            <a:pPr marL="214312" marR="0" lvl="0" indent="-214312" algn="l" rtl="0">
              <a:lnSpc>
                <a:spcPct val="100000"/>
              </a:lnSpc>
              <a:spcBef>
                <a:spcPts val="0"/>
              </a:spcBef>
              <a:spcAft>
                <a:spcPts val="0"/>
              </a:spcAft>
              <a:buClr>
                <a:srgbClr val="000000"/>
              </a:buClr>
              <a:buSzPts val="1200"/>
              <a:buFont typeface="Arial"/>
              <a:buChar char="•"/>
            </a:pPr>
            <a:r>
              <a:rPr lang="en" sz="1200" b="1" i="1" u="none" strike="noStrike" cap="none">
                <a:solidFill>
                  <a:srgbClr val="000000"/>
                </a:solidFill>
                <a:latin typeface="Arial"/>
                <a:ea typeface="Arial"/>
                <a:cs typeface="Arial"/>
                <a:sym typeface="Arial"/>
              </a:rPr>
              <a:t>Also: optical astro, genomic and social sciences</a:t>
            </a:r>
            <a:endParaRPr/>
          </a:p>
        </p:txBody>
      </p:sp>
      <p:sp>
        <p:nvSpPr>
          <p:cNvPr id="439" name="Google Shape;439;p64"/>
          <p:cNvSpPr txBox="1"/>
          <p:nvPr/>
        </p:nvSpPr>
        <p:spPr>
          <a:xfrm>
            <a:off x="981154" y="652135"/>
            <a:ext cx="7380600" cy="1323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50"/>
              <a:buFont typeface="Calibri"/>
              <a:buNone/>
            </a:pPr>
            <a:r>
              <a:rPr lang="en" sz="1800" b="0" i="0" u="none" strike="noStrike" cap="none">
                <a:solidFill>
                  <a:srgbClr val="000000"/>
                </a:solidFill>
                <a:latin typeface="Calibri"/>
                <a:ea typeface="Calibri"/>
                <a:cs typeface="Calibri"/>
                <a:sym typeface="Calibri"/>
              </a:rPr>
              <a:t>NCI makes available national reference datasets – especially those produced by the government agencies. It is brought together at NCI and organised for both high performance computation &amp; high performance data analysis, as well as making available more broadly to the research community.</a:t>
            </a:r>
            <a:endParaRPr sz="1800" b="0" i="0" u="none" strike="noStrike" cap="none">
              <a:solidFill>
                <a:srgbClr val="000000"/>
              </a:solidFill>
              <a:latin typeface="Calibri"/>
              <a:ea typeface="Calibri"/>
              <a:cs typeface="Calibri"/>
              <a:sym typeface="Calibri"/>
            </a:endParaRPr>
          </a:p>
        </p:txBody>
      </p:sp>
      <p:pic>
        <p:nvPicPr>
          <p:cNvPr id="440" name="Google Shape;440;p64"/>
          <p:cNvPicPr preferRelativeResize="0"/>
          <p:nvPr/>
        </p:nvPicPr>
        <p:blipFill rotWithShape="1">
          <a:blip r:embed="rId9">
            <a:alphaModFix/>
          </a:blip>
          <a:srcRect l="-2988" r="-2988"/>
          <a:stretch/>
        </p:blipFill>
        <p:spPr>
          <a:xfrm>
            <a:off x="2989549" y="2070716"/>
            <a:ext cx="2224200" cy="992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5"/>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Overview</a:t>
            </a:r>
            <a:endParaRPr/>
          </a:p>
        </p:txBody>
      </p:sp>
      <p:sp>
        <p:nvSpPr>
          <p:cNvPr id="446" name="Google Shape;446;p65"/>
          <p:cNvSpPr/>
          <p:nvPr/>
        </p:nvSpPr>
        <p:spPr>
          <a:xfrm>
            <a:off x="1436503" y="2139047"/>
            <a:ext cx="6270300" cy="423300"/>
          </a:xfrm>
          <a:prstGeom prst="rightArrow">
            <a:avLst>
              <a:gd name="adj1" fmla="val 50000"/>
              <a:gd name="adj2" fmla="val 50000"/>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38"/>
              <a:buFont typeface="Arial"/>
              <a:buNone/>
            </a:pPr>
            <a:r>
              <a:rPr lang="en" sz="1350" b="0" i="0" u="none" strike="noStrike" cap="none">
                <a:solidFill>
                  <a:srgbClr val="000000"/>
                </a:solidFill>
                <a:latin typeface="Arial"/>
                <a:ea typeface="Arial"/>
                <a:cs typeface="Arial"/>
                <a:sym typeface="Arial"/>
              </a:rPr>
              <a:t>NCI provides user with Data-as-a-Service</a:t>
            </a:r>
            <a:endParaRPr/>
          </a:p>
        </p:txBody>
      </p:sp>
      <p:pic>
        <p:nvPicPr>
          <p:cNvPr id="447" name="Google Shape;447;p65"/>
          <p:cNvPicPr preferRelativeResize="0"/>
          <p:nvPr/>
        </p:nvPicPr>
        <p:blipFill rotWithShape="1">
          <a:blip r:embed="rId3">
            <a:alphaModFix/>
          </a:blip>
          <a:srcRect t="61998" r="80007" b="-3"/>
          <a:stretch/>
        </p:blipFill>
        <p:spPr>
          <a:xfrm>
            <a:off x="1605829" y="3359151"/>
            <a:ext cx="463248" cy="666612"/>
          </a:xfrm>
          <a:prstGeom prst="rect">
            <a:avLst/>
          </a:prstGeom>
          <a:noFill/>
          <a:ln>
            <a:noFill/>
          </a:ln>
        </p:spPr>
      </p:pic>
      <p:pic>
        <p:nvPicPr>
          <p:cNvPr id="448" name="Google Shape;448;p65"/>
          <p:cNvPicPr preferRelativeResize="0"/>
          <p:nvPr/>
        </p:nvPicPr>
        <p:blipFill rotWithShape="1">
          <a:blip r:embed="rId3">
            <a:alphaModFix/>
          </a:blip>
          <a:srcRect l="69238" t="62335" r="5987" b="3299"/>
          <a:stretch/>
        </p:blipFill>
        <p:spPr>
          <a:xfrm>
            <a:off x="1957531" y="2730500"/>
            <a:ext cx="622650" cy="653751"/>
          </a:xfrm>
          <a:prstGeom prst="rect">
            <a:avLst/>
          </a:prstGeom>
          <a:noFill/>
          <a:ln>
            <a:noFill/>
          </a:ln>
        </p:spPr>
      </p:pic>
      <p:pic>
        <p:nvPicPr>
          <p:cNvPr id="449" name="Google Shape;449;p65"/>
          <p:cNvPicPr preferRelativeResize="0"/>
          <p:nvPr/>
        </p:nvPicPr>
        <p:blipFill rotWithShape="1">
          <a:blip r:embed="rId3">
            <a:alphaModFix/>
          </a:blip>
          <a:srcRect l="30854" t="61942" r="43132"/>
          <a:stretch/>
        </p:blipFill>
        <p:spPr>
          <a:xfrm>
            <a:off x="1409691" y="2743200"/>
            <a:ext cx="536082" cy="593676"/>
          </a:xfrm>
          <a:prstGeom prst="rect">
            <a:avLst/>
          </a:prstGeom>
          <a:noFill/>
          <a:ln>
            <a:noFill/>
          </a:ln>
        </p:spPr>
      </p:pic>
      <p:pic>
        <p:nvPicPr>
          <p:cNvPr id="450" name="Google Shape;450;p65"/>
          <p:cNvPicPr preferRelativeResize="0"/>
          <p:nvPr/>
        </p:nvPicPr>
        <p:blipFill rotWithShape="1">
          <a:blip r:embed="rId4">
            <a:alphaModFix/>
          </a:blip>
          <a:srcRect/>
          <a:stretch/>
        </p:blipFill>
        <p:spPr>
          <a:xfrm>
            <a:off x="6535600" y="1441450"/>
            <a:ext cx="873926" cy="581161"/>
          </a:xfrm>
          <a:prstGeom prst="rect">
            <a:avLst/>
          </a:prstGeom>
          <a:noFill/>
          <a:ln>
            <a:noFill/>
          </a:ln>
        </p:spPr>
      </p:pic>
      <p:sp>
        <p:nvSpPr>
          <p:cNvPr id="451" name="Google Shape;451;p65"/>
          <p:cNvSpPr txBox="1"/>
          <p:nvPr/>
        </p:nvSpPr>
        <p:spPr>
          <a:xfrm>
            <a:off x="1460500" y="838200"/>
            <a:ext cx="1231800" cy="57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 sz="1050" b="0" i="0" u="none" strike="noStrike" cap="none">
                <a:solidFill>
                  <a:srgbClr val="000000"/>
                </a:solidFill>
                <a:latin typeface="Arial"/>
                <a:ea typeface="Arial"/>
                <a:cs typeface="Arial"/>
                <a:sym typeface="Arial"/>
              </a:rPr>
              <a:t>User generate/transfer data</a:t>
            </a:r>
            <a:endParaRPr/>
          </a:p>
        </p:txBody>
      </p:sp>
      <p:pic>
        <p:nvPicPr>
          <p:cNvPr id="452" name="Google Shape;452;p65" descr="Screen Shot 2015-10-13 at 4.41.07 pm.png"/>
          <p:cNvPicPr preferRelativeResize="0"/>
          <p:nvPr/>
        </p:nvPicPr>
        <p:blipFill rotWithShape="1">
          <a:blip r:embed="rId5">
            <a:alphaModFix/>
          </a:blip>
          <a:srcRect/>
          <a:stretch/>
        </p:blipFill>
        <p:spPr>
          <a:xfrm>
            <a:off x="2724150" y="3435348"/>
            <a:ext cx="715653" cy="474323"/>
          </a:xfrm>
          <a:prstGeom prst="rect">
            <a:avLst/>
          </a:prstGeom>
          <a:noFill/>
          <a:ln>
            <a:noFill/>
          </a:ln>
        </p:spPr>
      </p:pic>
      <p:sp>
        <p:nvSpPr>
          <p:cNvPr id="453" name="Google Shape;453;p65"/>
          <p:cNvSpPr txBox="1"/>
          <p:nvPr/>
        </p:nvSpPr>
        <p:spPr>
          <a:xfrm>
            <a:off x="1358900" y="4159250"/>
            <a:ext cx="12318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 sz="1050" b="0" i="0" u="none" strike="noStrike" cap="none">
                <a:solidFill>
                  <a:srgbClr val="000000"/>
                </a:solidFill>
                <a:latin typeface="Arial"/>
                <a:ea typeface="Arial"/>
                <a:cs typeface="Arial"/>
                <a:sym typeface="Arial"/>
              </a:rPr>
              <a:t>Fast data storage </a:t>
            </a:r>
            <a:endParaRPr/>
          </a:p>
        </p:txBody>
      </p:sp>
      <p:pic>
        <p:nvPicPr>
          <p:cNvPr id="454" name="Google Shape;454;p65" descr="Macintosh HD:Users:Jingbo:Desktop:Screen Shot 2015-07-30 at 2.31.26 pm.png"/>
          <p:cNvPicPr preferRelativeResize="0"/>
          <p:nvPr/>
        </p:nvPicPr>
        <p:blipFill rotWithShape="1">
          <a:blip r:embed="rId6">
            <a:alphaModFix/>
          </a:blip>
          <a:srcRect/>
          <a:stretch/>
        </p:blipFill>
        <p:spPr>
          <a:xfrm>
            <a:off x="2800350" y="2692400"/>
            <a:ext cx="584199" cy="709324"/>
          </a:xfrm>
          <a:prstGeom prst="rect">
            <a:avLst/>
          </a:prstGeom>
          <a:noFill/>
          <a:ln>
            <a:noFill/>
          </a:ln>
        </p:spPr>
      </p:pic>
      <p:sp>
        <p:nvSpPr>
          <p:cNvPr id="455" name="Google Shape;455;p65"/>
          <p:cNvSpPr txBox="1"/>
          <p:nvPr/>
        </p:nvSpPr>
        <p:spPr>
          <a:xfrm>
            <a:off x="2559050" y="4152900"/>
            <a:ext cx="1231800" cy="57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 sz="1050" b="0" i="0" u="none" strike="noStrike" cap="none">
                <a:solidFill>
                  <a:srgbClr val="000000"/>
                </a:solidFill>
                <a:latin typeface="Arial"/>
                <a:ea typeface="Arial"/>
                <a:cs typeface="Arial"/>
                <a:sym typeface="Arial"/>
              </a:rPr>
              <a:t>Data Management Portal</a:t>
            </a:r>
            <a:endParaRPr/>
          </a:p>
        </p:txBody>
      </p:sp>
      <p:pic>
        <p:nvPicPr>
          <p:cNvPr id="456" name="Google Shape;456;p65" descr="Raijin_dark-3.jpg"/>
          <p:cNvPicPr preferRelativeResize="0"/>
          <p:nvPr/>
        </p:nvPicPr>
        <p:blipFill rotWithShape="1">
          <a:blip r:embed="rId7">
            <a:alphaModFix/>
          </a:blip>
          <a:srcRect/>
          <a:stretch/>
        </p:blipFill>
        <p:spPr>
          <a:xfrm>
            <a:off x="3619576" y="2730500"/>
            <a:ext cx="746967" cy="681873"/>
          </a:xfrm>
          <a:prstGeom prst="rect">
            <a:avLst/>
          </a:prstGeom>
          <a:noFill/>
          <a:ln>
            <a:noFill/>
          </a:ln>
        </p:spPr>
      </p:pic>
      <p:pic>
        <p:nvPicPr>
          <p:cNvPr id="457" name="Google Shape;457;p65" descr="Macintosh HD:Users:Jingbo:Desktop:Screen Shot 2015-09-22 at 4.32.14 pm.png"/>
          <p:cNvPicPr preferRelativeResize="0"/>
          <p:nvPr/>
        </p:nvPicPr>
        <p:blipFill rotWithShape="1">
          <a:blip r:embed="rId8">
            <a:alphaModFix/>
          </a:blip>
          <a:srcRect/>
          <a:stretch/>
        </p:blipFill>
        <p:spPr>
          <a:xfrm>
            <a:off x="4647294" y="2781299"/>
            <a:ext cx="350154" cy="527551"/>
          </a:xfrm>
          <a:prstGeom prst="rect">
            <a:avLst/>
          </a:prstGeom>
          <a:noFill/>
          <a:ln>
            <a:noFill/>
          </a:ln>
        </p:spPr>
      </p:pic>
      <p:pic>
        <p:nvPicPr>
          <p:cNvPr id="458" name="Google Shape;458;p65" descr="Macintosh HD:Users:Jingbo:Desktop:Screen Shot 2015-09-09 at 4.22.07 pm.png"/>
          <p:cNvPicPr preferRelativeResize="0"/>
          <p:nvPr/>
        </p:nvPicPr>
        <p:blipFill rotWithShape="1">
          <a:blip r:embed="rId9">
            <a:alphaModFix/>
          </a:blip>
          <a:srcRect/>
          <a:stretch/>
        </p:blipFill>
        <p:spPr>
          <a:xfrm>
            <a:off x="4442792" y="3441701"/>
            <a:ext cx="973759" cy="571499"/>
          </a:xfrm>
          <a:prstGeom prst="rect">
            <a:avLst/>
          </a:prstGeom>
          <a:noFill/>
          <a:ln>
            <a:noFill/>
          </a:ln>
        </p:spPr>
      </p:pic>
      <p:pic>
        <p:nvPicPr>
          <p:cNvPr id="459" name="Google Shape;459;p65" descr="Macintosh HD:Users:tpmaxwel:Dropbox:Screenshots:PointCloudPlotCollage-1.jpg"/>
          <p:cNvPicPr preferRelativeResize="0"/>
          <p:nvPr/>
        </p:nvPicPr>
        <p:blipFill rotWithShape="1">
          <a:blip r:embed="rId10">
            <a:alphaModFix/>
          </a:blip>
          <a:srcRect/>
          <a:stretch/>
        </p:blipFill>
        <p:spPr>
          <a:xfrm>
            <a:off x="5534025" y="1428704"/>
            <a:ext cx="784223" cy="367251"/>
          </a:xfrm>
          <a:prstGeom prst="rect">
            <a:avLst/>
          </a:prstGeom>
          <a:noFill/>
          <a:ln>
            <a:noFill/>
          </a:ln>
        </p:spPr>
      </p:pic>
      <p:grpSp>
        <p:nvGrpSpPr>
          <p:cNvPr id="460" name="Google Shape;460;p65"/>
          <p:cNvGrpSpPr/>
          <p:nvPr/>
        </p:nvGrpSpPr>
        <p:grpSpPr>
          <a:xfrm>
            <a:off x="6399978" y="2692497"/>
            <a:ext cx="1009687" cy="660431"/>
            <a:chOff x="5350932" y="3386667"/>
            <a:chExt cx="1731288" cy="994175"/>
          </a:xfrm>
        </p:grpSpPr>
        <p:pic>
          <p:nvPicPr>
            <p:cNvPr id="461" name="Google Shape;461;p65"/>
            <p:cNvPicPr preferRelativeResize="0"/>
            <p:nvPr/>
          </p:nvPicPr>
          <p:blipFill rotWithShape="1">
            <a:blip r:embed="rId11">
              <a:alphaModFix/>
            </a:blip>
            <a:srcRect/>
            <a:stretch/>
          </p:blipFill>
          <p:spPr>
            <a:xfrm>
              <a:off x="5350932" y="3386667"/>
              <a:ext cx="1731288" cy="994175"/>
            </a:xfrm>
            <a:prstGeom prst="rect">
              <a:avLst/>
            </a:prstGeom>
            <a:noFill/>
            <a:ln>
              <a:noFill/>
            </a:ln>
          </p:spPr>
        </p:pic>
        <p:pic>
          <p:nvPicPr>
            <p:cNvPr id="462" name="Google Shape;462;p65"/>
            <p:cNvPicPr preferRelativeResize="0"/>
            <p:nvPr/>
          </p:nvPicPr>
          <p:blipFill rotWithShape="1">
            <a:blip r:embed="rId12">
              <a:alphaModFix/>
            </a:blip>
            <a:srcRect/>
            <a:stretch/>
          </p:blipFill>
          <p:spPr>
            <a:xfrm>
              <a:off x="5938542" y="3472457"/>
              <a:ext cx="556069" cy="822591"/>
            </a:xfrm>
            <a:prstGeom prst="rect">
              <a:avLst/>
            </a:prstGeom>
            <a:noFill/>
            <a:ln>
              <a:noFill/>
            </a:ln>
          </p:spPr>
        </p:pic>
      </p:grpSp>
      <p:grpSp>
        <p:nvGrpSpPr>
          <p:cNvPr id="463" name="Google Shape;463;p65"/>
          <p:cNvGrpSpPr/>
          <p:nvPr/>
        </p:nvGrpSpPr>
        <p:grpSpPr>
          <a:xfrm>
            <a:off x="6330650" y="3326596"/>
            <a:ext cx="1670035" cy="1030388"/>
            <a:chOff x="4394473" y="4157755"/>
            <a:chExt cx="5129100" cy="2202625"/>
          </a:xfrm>
        </p:grpSpPr>
        <p:pic>
          <p:nvPicPr>
            <p:cNvPr id="464" name="Google Shape;464;p65"/>
            <p:cNvPicPr preferRelativeResize="0"/>
            <p:nvPr/>
          </p:nvPicPr>
          <p:blipFill rotWithShape="1">
            <a:blip r:embed="rId13">
              <a:alphaModFix/>
            </a:blip>
            <a:srcRect t="13859"/>
            <a:stretch/>
          </p:blipFill>
          <p:spPr>
            <a:xfrm>
              <a:off x="4924753" y="4965700"/>
              <a:ext cx="3338712" cy="1394680"/>
            </a:xfrm>
            <a:prstGeom prst="rect">
              <a:avLst/>
            </a:prstGeom>
            <a:noFill/>
            <a:ln>
              <a:noFill/>
            </a:ln>
          </p:spPr>
        </p:pic>
        <p:sp>
          <p:nvSpPr>
            <p:cNvPr id="465" name="Google Shape;465;p65"/>
            <p:cNvSpPr txBox="1"/>
            <p:nvPr/>
          </p:nvSpPr>
          <p:spPr>
            <a:xfrm>
              <a:off x="4394473" y="4157755"/>
              <a:ext cx="5129100" cy="888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 sz="1050" b="0" i="0" u="none" strike="noStrike" cap="none">
                  <a:solidFill>
                    <a:srgbClr val="000000"/>
                  </a:solidFill>
                  <a:latin typeface="Arial"/>
                  <a:ea typeface="Arial"/>
                  <a:cs typeface="Arial"/>
                  <a:sym typeface="Arial"/>
                </a:rPr>
                <a:t>Web-time analytics software </a:t>
              </a:r>
              <a:endParaRPr/>
            </a:p>
          </p:txBody>
        </p:sp>
      </p:grpSp>
      <p:sp>
        <p:nvSpPr>
          <p:cNvPr id="466" name="Google Shape;466;p65"/>
          <p:cNvSpPr txBox="1"/>
          <p:nvPr/>
        </p:nvSpPr>
        <p:spPr>
          <a:xfrm>
            <a:off x="3721101" y="3511550"/>
            <a:ext cx="5778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 sz="1050" b="0" i="0" u="none" strike="noStrike" cap="none">
                <a:solidFill>
                  <a:srgbClr val="000000"/>
                </a:solidFill>
                <a:latin typeface="Arial"/>
                <a:ea typeface="Arial"/>
                <a:cs typeface="Arial"/>
                <a:sym typeface="Arial"/>
              </a:rPr>
              <a:t>HPC</a:t>
            </a:r>
            <a:endParaRPr/>
          </a:p>
        </p:txBody>
      </p:sp>
      <p:sp>
        <p:nvSpPr>
          <p:cNvPr id="467" name="Google Shape;467;p65"/>
          <p:cNvSpPr txBox="1"/>
          <p:nvPr/>
        </p:nvSpPr>
        <p:spPr>
          <a:xfrm>
            <a:off x="4400551" y="4140198"/>
            <a:ext cx="1231800" cy="41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 sz="1050" b="0" i="0" u="none" strike="noStrike" cap="none">
                <a:solidFill>
                  <a:srgbClr val="000000"/>
                </a:solidFill>
                <a:latin typeface="Arial"/>
                <a:ea typeface="Arial"/>
                <a:cs typeface="Arial"/>
                <a:sym typeface="Arial"/>
              </a:rPr>
              <a:t>Data Curation, Publish, Citation</a:t>
            </a:r>
            <a:endParaRPr/>
          </a:p>
        </p:txBody>
      </p:sp>
      <p:pic>
        <p:nvPicPr>
          <p:cNvPr id="468" name="Google Shape;468;p65"/>
          <p:cNvPicPr preferRelativeResize="0"/>
          <p:nvPr/>
        </p:nvPicPr>
        <p:blipFill rotWithShape="1">
          <a:blip r:embed="rId14">
            <a:alphaModFix/>
          </a:blip>
          <a:srcRect/>
          <a:stretch/>
        </p:blipFill>
        <p:spPr>
          <a:xfrm>
            <a:off x="2647950" y="1409700"/>
            <a:ext cx="755649" cy="566008"/>
          </a:xfrm>
          <a:prstGeom prst="rect">
            <a:avLst/>
          </a:prstGeom>
          <a:noFill/>
          <a:ln>
            <a:noFill/>
          </a:ln>
        </p:spPr>
      </p:pic>
      <p:sp>
        <p:nvSpPr>
          <p:cNvPr id="469" name="Google Shape;469;p65"/>
          <p:cNvSpPr txBox="1"/>
          <p:nvPr/>
        </p:nvSpPr>
        <p:spPr>
          <a:xfrm>
            <a:off x="2559050" y="578893"/>
            <a:ext cx="990600" cy="900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 sz="1050" b="0" i="0" u="none" strike="noStrike" cap="none">
                <a:solidFill>
                  <a:srgbClr val="000000"/>
                </a:solidFill>
                <a:latin typeface="Arial"/>
                <a:ea typeface="Arial"/>
                <a:cs typeface="Arial"/>
                <a:sym typeface="Arial"/>
              </a:rPr>
              <a:t>Data Manager fill DMP and create catalogue</a:t>
            </a:r>
            <a:endParaRPr/>
          </a:p>
        </p:txBody>
      </p:sp>
      <p:pic>
        <p:nvPicPr>
          <p:cNvPr id="470" name="Google Shape;470;p65"/>
          <p:cNvPicPr preferRelativeResize="0"/>
          <p:nvPr/>
        </p:nvPicPr>
        <p:blipFill rotWithShape="1">
          <a:blip r:embed="rId15">
            <a:alphaModFix/>
          </a:blip>
          <a:srcRect/>
          <a:stretch/>
        </p:blipFill>
        <p:spPr>
          <a:xfrm flipH="1">
            <a:off x="3566581" y="1411287"/>
            <a:ext cx="751417" cy="563563"/>
          </a:xfrm>
          <a:prstGeom prst="rect">
            <a:avLst/>
          </a:prstGeom>
          <a:noFill/>
          <a:ln>
            <a:noFill/>
          </a:ln>
        </p:spPr>
      </p:pic>
      <p:sp>
        <p:nvSpPr>
          <p:cNvPr id="471" name="Google Shape;471;p65"/>
          <p:cNvSpPr txBox="1"/>
          <p:nvPr/>
        </p:nvSpPr>
        <p:spPr>
          <a:xfrm>
            <a:off x="3568700" y="781050"/>
            <a:ext cx="908100" cy="57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 sz="1050" b="0" i="0" u="none" strike="noStrike" cap="none">
                <a:solidFill>
                  <a:srgbClr val="000000"/>
                </a:solidFill>
                <a:latin typeface="Arial"/>
                <a:ea typeface="Arial"/>
                <a:cs typeface="Arial"/>
                <a:sym typeface="Arial"/>
              </a:rPr>
              <a:t>Super computer users</a:t>
            </a:r>
            <a:endParaRPr/>
          </a:p>
        </p:txBody>
      </p:sp>
      <p:pic>
        <p:nvPicPr>
          <p:cNvPr id="472" name="Google Shape;472;p65"/>
          <p:cNvPicPr preferRelativeResize="0"/>
          <p:nvPr/>
        </p:nvPicPr>
        <p:blipFill rotWithShape="1">
          <a:blip r:embed="rId16">
            <a:alphaModFix/>
          </a:blip>
          <a:srcRect/>
          <a:stretch/>
        </p:blipFill>
        <p:spPr>
          <a:xfrm>
            <a:off x="1587500" y="1416050"/>
            <a:ext cx="761211" cy="584199"/>
          </a:xfrm>
          <a:prstGeom prst="rect">
            <a:avLst/>
          </a:prstGeom>
          <a:noFill/>
          <a:ln>
            <a:noFill/>
          </a:ln>
        </p:spPr>
      </p:pic>
      <p:pic>
        <p:nvPicPr>
          <p:cNvPr id="473" name="Google Shape;473;p65"/>
          <p:cNvPicPr preferRelativeResize="0"/>
          <p:nvPr/>
        </p:nvPicPr>
        <p:blipFill rotWithShape="1">
          <a:blip r:embed="rId17">
            <a:alphaModFix/>
          </a:blip>
          <a:srcRect/>
          <a:stretch/>
        </p:blipFill>
        <p:spPr>
          <a:xfrm>
            <a:off x="4514850" y="1422400"/>
            <a:ext cx="952498" cy="571500"/>
          </a:xfrm>
          <a:prstGeom prst="rect">
            <a:avLst/>
          </a:prstGeom>
          <a:noFill/>
          <a:ln>
            <a:noFill/>
          </a:ln>
        </p:spPr>
      </p:pic>
      <p:sp>
        <p:nvSpPr>
          <p:cNvPr id="474" name="Google Shape;474;p65"/>
          <p:cNvSpPr txBox="1"/>
          <p:nvPr/>
        </p:nvSpPr>
        <p:spPr>
          <a:xfrm>
            <a:off x="4413250" y="749300"/>
            <a:ext cx="1124100" cy="41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 sz="1050" b="0" i="0" u="none" strike="noStrike" cap="none">
                <a:solidFill>
                  <a:srgbClr val="000000"/>
                </a:solidFill>
                <a:latin typeface="Arial"/>
                <a:ea typeface="Arial"/>
                <a:cs typeface="Arial"/>
                <a:sym typeface="Arial"/>
              </a:rPr>
              <a:t>Paper and Data are published</a:t>
            </a:r>
            <a:endParaRPr/>
          </a:p>
        </p:txBody>
      </p:sp>
      <p:pic>
        <p:nvPicPr>
          <p:cNvPr id="475" name="Google Shape;475;p65"/>
          <p:cNvPicPr preferRelativeResize="0"/>
          <p:nvPr/>
        </p:nvPicPr>
        <p:blipFill rotWithShape="1">
          <a:blip r:embed="rId18">
            <a:alphaModFix/>
          </a:blip>
          <a:srcRect/>
          <a:stretch/>
        </p:blipFill>
        <p:spPr>
          <a:xfrm>
            <a:off x="5499101" y="2711450"/>
            <a:ext cx="660399" cy="594359"/>
          </a:xfrm>
          <a:prstGeom prst="rect">
            <a:avLst/>
          </a:prstGeom>
          <a:noFill/>
          <a:ln>
            <a:noFill/>
          </a:ln>
        </p:spPr>
      </p:pic>
      <p:sp>
        <p:nvSpPr>
          <p:cNvPr id="476" name="Google Shape;476;p65"/>
          <p:cNvSpPr txBox="1"/>
          <p:nvPr/>
        </p:nvSpPr>
        <p:spPr>
          <a:xfrm>
            <a:off x="5524498" y="812800"/>
            <a:ext cx="1149300" cy="41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 sz="1050" b="0" i="0" u="none" strike="noStrike" cap="none">
                <a:solidFill>
                  <a:srgbClr val="000000"/>
                </a:solidFill>
                <a:latin typeface="Arial"/>
                <a:ea typeface="Arial"/>
                <a:cs typeface="Arial"/>
                <a:sym typeface="Arial"/>
              </a:rPr>
              <a:t>Data visualization </a:t>
            </a:r>
            <a:endParaRPr/>
          </a:p>
        </p:txBody>
      </p:sp>
      <p:sp>
        <p:nvSpPr>
          <p:cNvPr id="477" name="Google Shape;477;p65"/>
          <p:cNvSpPr txBox="1"/>
          <p:nvPr/>
        </p:nvSpPr>
        <p:spPr>
          <a:xfrm>
            <a:off x="5403957" y="3407878"/>
            <a:ext cx="1029600" cy="41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 sz="1050" b="0" i="0" u="none" strike="noStrike" cap="none">
                <a:solidFill>
                  <a:srgbClr val="000000"/>
                </a:solidFill>
                <a:latin typeface="Arial"/>
                <a:ea typeface="Arial"/>
                <a:cs typeface="Arial"/>
                <a:sym typeface="Arial"/>
              </a:rPr>
              <a:t>Visualisation tools</a:t>
            </a:r>
            <a:endParaRPr/>
          </a:p>
        </p:txBody>
      </p:sp>
      <p:sp>
        <p:nvSpPr>
          <p:cNvPr id="478" name="Google Shape;478;p65"/>
          <p:cNvSpPr txBox="1"/>
          <p:nvPr/>
        </p:nvSpPr>
        <p:spPr>
          <a:xfrm>
            <a:off x="6546848" y="800102"/>
            <a:ext cx="1149300" cy="41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 sz="1050" b="0" i="0" u="none" strike="noStrike" cap="none">
                <a:solidFill>
                  <a:srgbClr val="000000"/>
                </a:solidFill>
                <a:latin typeface="Arial"/>
                <a:ea typeface="Arial"/>
                <a:cs typeface="Arial"/>
                <a:sym typeface="Arial"/>
              </a:rPr>
              <a:t>Data share and re-use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6"/>
          <p:cNvSpPr txBox="1"/>
          <p:nvPr/>
        </p:nvSpPr>
        <p:spPr>
          <a:xfrm>
            <a:off x="2384226" y="117559"/>
            <a:ext cx="6639600" cy="4386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2400">
                <a:solidFill>
                  <a:schemeClr val="lt1"/>
                </a:solidFill>
                <a:latin typeface="Calibri"/>
                <a:ea typeface="Calibri"/>
                <a:cs typeface="Calibri"/>
                <a:sym typeface="Calibri"/>
              </a:rPr>
              <a:t>Range of data collections</a:t>
            </a:r>
            <a:endParaRPr sz="2400">
              <a:solidFill>
                <a:schemeClr val="lt1"/>
              </a:solidFill>
              <a:latin typeface="Calibri"/>
              <a:ea typeface="Calibri"/>
              <a:cs typeface="Calibri"/>
              <a:sym typeface="Calibri"/>
            </a:endParaRPr>
          </a:p>
        </p:txBody>
      </p:sp>
      <p:sp>
        <p:nvSpPr>
          <p:cNvPr id="484" name="Google Shape;484;p66"/>
          <p:cNvSpPr txBox="1"/>
          <p:nvPr/>
        </p:nvSpPr>
        <p:spPr>
          <a:xfrm>
            <a:off x="195943" y="726258"/>
            <a:ext cx="4035600" cy="159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en" sz="1400">
                <a:solidFill>
                  <a:schemeClr val="dk1"/>
                </a:solidFill>
                <a:latin typeface="Calibri"/>
                <a:ea typeface="Calibri"/>
                <a:cs typeface="Calibri"/>
                <a:sym typeface="Calibri"/>
              </a:rPr>
              <a:t>1. </a:t>
            </a:r>
            <a:r>
              <a:rPr lang="en" sz="1400">
                <a:solidFill>
                  <a:srgbClr val="000000"/>
                </a:solidFill>
                <a:latin typeface="Calibri"/>
                <a:ea typeface="Calibri"/>
                <a:cs typeface="Calibri"/>
                <a:sym typeface="Calibri"/>
              </a:rPr>
              <a:t>Climate/ESS Model Assets and Data Products</a:t>
            </a:r>
            <a:endParaRPr sz="1100"/>
          </a:p>
          <a:p>
            <a:pPr marL="0" marR="0" lvl="0" indent="0" algn="l" rtl="0">
              <a:lnSpc>
                <a:spcPct val="150000"/>
              </a:lnSpc>
              <a:spcBef>
                <a:spcPts val="0"/>
              </a:spcBef>
              <a:spcAft>
                <a:spcPts val="0"/>
              </a:spcAft>
              <a:buNone/>
            </a:pPr>
            <a:r>
              <a:rPr lang="en" sz="1400">
                <a:solidFill>
                  <a:schemeClr val="dk1"/>
                </a:solidFill>
                <a:latin typeface="Calibri"/>
                <a:ea typeface="Calibri"/>
                <a:cs typeface="Calibri"/>
                <a:sym typeface="Calibri"/>
              </a:rPr>
              <a:t>2. </a:t>
            </a:r>
            <a:r>
              <a:rPr lang="en" sz="1400">
                <a:solidFill>
                  <a:srgbClr val="000000"/>
                </a:solidFill>
                <a:latin typeface="Calibri"/>
                <a:ea typeface="Calibri"/>
                <a:cs typeface="Calibri"/>
                <a:sym typeface="Calibri"/>
              </a:rPr>
              <a:t>Earth and Marine Observations and Data Products</a:t>
            </a:r>
            <a:endParaRPr sz="1100"/>
          </a:p>
          <a:p>
            <a:pPr marL="0" marR="0" lvl="0" indent="0" algn="l" rtl="0">
              <a:lnSpc>
                <a:spcPct val="150000"/>
              </a:lnSpc>
              <a:spcBef>
                <a:spcPts val="0"/>
              </a:spcBef>
              <a:spcAft>
                <a:spcPts val="0"/>
              </a:spcAft>
              <a:buNone/>
            </a:pPr>
            <a:r>
              <a:rPr lang="en" sz="1400">
                <a:solidFill>
                  <a:schemeClr val="dk1"/>
                </a:solidFill>
                <a:latin typeface="Calibri"/>
                <a:ea typeface="Calibri"/>
                <a:cs typeface="Calibri"/>
                <a:sym typeface="Calibri"/>
              </a:rPr>
              <a:t>3. </a:t>
            </a:r>
            <a:r>
              <a:rPr lang="en" sz="1400">
                <a:solidFill>
                  <a:srgbClr val="000000"/>
                </a:solidFill>
                <a:latin typeface="Calibri"/>
                <a:ea typeface="Calibri"/>
                <a:cs typeface="Calibri"/>
                <a:sym typeface="Calibri"/>
              </a:rPr>
              <a:t>Geoscience Collections</a:t>
            </a:r>
            <a:endParaRPr sz="1100"/>
          </a:p>
          <a:p>
            <a:pPr marL="0" marR="0" lvl="0" indent="0" algn="l" rtl="0">
              <a:lnSpc>
                <a:spcPct val="150000"/>
              </a:lnSpc>
              <a:spcBef>
                <a:spcPts val="0"/>
              </a:spcBef>
              <a:spcAft>
                <a:spcPts val="0"/>
              </a:spcAft>
              <a:buNone/>
            </a:pPr>
            <a:r>
              <a:rPr lang="en" sz="1400">
                <a:solidFill>
                  <a:schemeClr val="dk1"/>
                </a:solidFill>
                <a:latin typeface="Calibri"/>
                <a:ea typeface="Calibri"/>
                <a:cs typeface="Calibri"/>
                <a:sym typeface="Calibri"/>
              </a:rPr>
              <a:t>4. </a:t>
            </a:r>
            <a:r>
              <a:rPr lang="en" sz="1400">
                <a:solidFill>
                  <a:srgbClr val="000000"/>
                </a:solidFill>
                <a:latin typeface="Calibri"/>
                <a:ea typeface="Calibri"/>
                <a:cs typeface="Calibri"/>
                <a:sym typeface="Calibri"/>
              </a:rPr>
              <a:t>Terrestrial Ecosystems Collections</a:t>
            </a:r>
            <a:endParaRPr sz="1100"/>
          </a:p>
          <a:p>
            <a:pPr marL="0" marR="0" lvl="0" indent="0" algn="l" rtl="0">
              <a:lnSpc>
                <a:spcPct val="150000"/>
              </a:lnSpc>
              <a:spcBef>
                <a:spcPts val="0"/>
              </a:spcBef>
              <a:spcAft>
                <a:spcPts val="0"/>
              </a:spcAft>
              <a:buNone/>
            </a:pPr>
            <a:r>
              <a:rPr lang="en" sz="1400">
                <a:solidFill>
                  <a:srgbClr val="000000"/>
                </a:solidFill>
                <a:latin typeface="Calibri"/>
                <a:ea typeface="Calibri"/>
                <a:cs typeface="Calibri"/>
                <a:sym typeface="Calibri"/>
              </a:rPr>
              <a:t>5. Water Management and Hydrology Collections</a:t>
            </a:r>
            <a:endParaRPr sz="1400">
              <a:solidFill>
                <a:srgbClr val="000000"/>
              </a:solidFill>
              <a:latin typeface="Calibri"/>
              <a:ea typeface="Calibri"/>
              <a:cs typeface="Calibri"/>
              <a:sym typeface="Calibri"/>
            </a:endParaRPr>
          </a:p>
        </p:txBody>
      </p:sp>
      <p:grpSp>
        <p:nvGrpSpPr>
          <p:cNvPr id="485" name="Google Shape;485;p66"/>
          <p:cNvGrpSpPr/>
          <p:nvPr/>
        </p:nvGrpSpPr>
        <p:grpSpPr>
          <a:xfrm>
            <a:off x="4304463" y="748148"/>
            <a:ext cx="4719342" cy="1441949"/>
            <a:chOff x="1630017" y="821076"/>
            <a:chExt cx="7886600" cy="2412900"/>
          </a:xfrm>
        </p:grpSpPr>
        <p:pic>
          <p:nvPicPr>
            <p:cNvPr id="486" name="Google Shape;486;p66"/>
            <p:cNvPicPr preferRelativeResize="0"/>
            <p:nvPr/>
          </p:nvPicPr>
          <p:blipFill rotWithShape="1">
            <a:blip r:embed="rId3">
              <a:alphaModFix/>
            </a:blip>
            <a:srcRect/>
            <a:stretch/>
          </p:blipFill>
          <p:spPr>
            <a:xfrm>
              <a:off x="1630017" y="821076"/>
              <a:ext cx="2412900" cy="2412900"/>
            </a:xfrm>
            <a:prstGeom prst="rect">
              <a:avLst/>
            </a:prstGeom>
            <a:noFill/>
            <a:ln>
              <a:noFill/>
            </a:ln>
          </p:spPr>
        </p:pic>
        <p:pic>
          <p:nvPicPr>
            <p:cNvPr id="487" name="Google Shape;487;p66"/>
            <p:cNvPicPr preferRelativeResize="0"/>
            <p:nvPr/>
          </p:nvPicPr>
          <p:blipFill rotWithShape="1">
            <a:blip r:embed="rId4">
              <a:alphaModFix/>
            </a:blip>
            <a:srcRect/>
            <a:stretch/>
          </p:blipFill>
          <p:spPr>
            <a:xfrm>
              <a:off x="4366867" y="821076"/>
              <a:ext cx="2412900" cy="2412900"/>
            </a:xfrm>
            <a:prstGeom prst="rect">
              <a:avLst/>
            </a:prstGeom>
            <a:noFill/>
            <a:ln>
              <a:noFill/>
            </a:ln>
          </p:spPr>
        </p:pic>
        <p:pic>
          <p:nvPicPr>
            <p:cNvPr id="488" name="Google Shape;488;p66"/>
            <p:cNvPicPr preferRelativeResize="0"/>
            <p:nvPr/>
          </p:nvPicPr>
          <p:blipFill rotWithShape="1">
            <a:blip r:embed="rId5">
              <a:alphaModFix/>
            </a:blip>
            <a:srcRect/>
            <a:stretch/>
          </p:blipFill>
          <p:spPr>
            <a:xfrm>
              <a:off x="7103717" y="821076"/>
              <a:ext cx="2412900" cy="2412900"/>
            </a:xfrm>
            <a:prstGeom prst="rect">
              <a:avLst/>
            </a:prstGeom>
            <a:noFill/>
            <a:ln>
              <a:noFill/>
            </a:ln>
          </p:spPr>
        </p:pic>
      </p:grpSp>
      <p:graphicFrame>
        <p:nvGraphicFramePr>
          <p:cNvPr id="489" name="Google Shape;489;p66"/>
          <p:cNvGraphicFramePr/>
          <p:nvPr/>
        </p:nvGraphicFramePr>
        <p:xfrm>
          <a:off x="147638" y="2385162"/>
          <a:ext cx="8876400" cy="2225750"/>
        </p:xfrm>
        <a:graphic>
          <a:graphicData uri="http://schemas.openxmlformats.org/drawingml/2006/table">
            <a:tbl>
              <a:tblPr firstRow="1">
                <a:noFill/>
                <a:tableStyleId>{E90732C3-250C-4ADF-BB79-C68098813785}</a:tableStyleId>
              </a:tblPr>
              <a:tblGrid>
                <a:gridCol w="7129925">
                  <a:extLst>
                    <a:ext uri="{9D8B030D-6E8A-4147-A177-3AD203B41FA5}">
                      <a16:colId xmlns="" xmlns:a16="http://schemas.microsoft.com/office/drawing/2014/main" val="20000"/>
                    </a:ext>
                  </a:extLst>
                </a:gridCol>
                <a:gridCol w="1746475">
                  <a:extLst>
                    <a:ext uri="{9D8B030D-6E8A-4147-A177-3AD203B41FA5}">
                      <a16:colId xmlns="" xmlns:a16="http://schemas.microsoft.com/office/drawing/2014/main" val="20001"/>
                    </a:ext>
                  </a:extLst>
                </a:gridCol>
              </a:tblGrid>
              <a:tr h="317600">
                <a:tc>
                  <a:txBody>
                    <a:bodyPr/>
                    <a:lstStyle/>
                    <a:p>
                      <a:pPr marL="0" marR="0" lvl="0" indent="0" algn="l" rtl="0">
                        <a:lnSpc>
                          <a:spcPct val="100000"/>
                        </a:lnSpc>
                        <a:spcBef>
                          <a:spcPts val="0"/>
                        </a:spcBef>
                        <a:spcAft>
                          <a:spcPts val="0"/>
                        </a:spcAft>
                        <a:buClr>
                          <a:schemeClr val="dk1"/>
                        </a:buClr>
                        <a:buFont typeface="Calibri"/>
                        <a:buNone/>
                      </a:pPr>
                      <a:r>
                        <a:rPr lang="en" sz="1400" u="none" strike="noStrike" cap="none"/>
                        <a:t>Data Collections</a:t>
                      </a:r>
                      <a:endParaRPr sz="1400" b="0" i="0" u="none" strike="noStrike" cap="none">
                        <a:solidFill>
                          <a:srgbClr val="FFFFFF"/>
                        </a:solidFill>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Font typeface="Calibri"/>
                        <a:buNone/>
                      </a:pPr>
                      <a:r>
                        <a:rPr lang="en" sz="1400" u="none" strike="noStrike" cap="none"/>
                        <a:t>Approx. Capacity</a:t>
                      </a:r>
                      <a:endParaRPr sz="1400" b="0" i="0" u="none" strike="noStrike" cap="none">
                        <a:solidFill>
                          <a:srgbClr val="FFFFFF"/>
                        </a:solidFill>
                        <a:latin typeface="Calibri"/>
                        <a:ea typeface="Calibri"/>
                        <a:cs typeface="Calibri"/>
                        <a:sym typeface="Calibri"/>
                      </a:endParaRPr>
                    </a:p>
                  </a:txBody>
                  <a:tcPr marL="68600" marR="68600" marT="34300" marB="34300"/>
                </a:tc>
                <a:extLst>
                  <a:ext uri="{0D108BD9-81ED-4DB2-BD59-A6C34878D82A}">
                    <a16:rowId xmlns="" xmlns:a16="http://schemas.microsoft.com/office/drawing/2014/main" val="10000"/>
                  </a:ext>
                </a:extLst>
              </a:tr>
              <a:tr h="219250">
                <a:tc>
                  <a:txBody>
                    <a:bodyPr/>
                    <a:lstStyle/>
                    <a:p>
                      <a:pPr marL="0" marR="0" lvl="0" indent="0" algn="l" rtl="0">
                        <a:lnSpc>
                          <a:spcPct val="100000"/>
                        </a:lnSpc>
                        <a:spcBef>
                          <a:spcPts val="0"/>
                        </a:spcBef>
                        <a:spcAft>
                          <a:spcPts val="0"/>
                        </a:spcAft>
                        <a:buClr>
                          <a:schemeClr val="dk1"/>
                        </a:buClr>
                        <a:buFont typeface="Calibri"/>
                        <a:buNone/>
                      </a:pPr>
                      <a:r>
                        <a:rPr lang="en" sz="900" u="none" strike="noStrike" cap="none"/>
                        <a:t>CMIP5, CORDEX, ACCESS Models</a:t>
                      </a:r>
                      <a:endParaRPr sz="900" b="0" i="0" u="none" strike="noStrike" cap="none">
                        <a:solidFill>
                          <a:srgbClr val="000000"/>
                        </a:solidFill>
                        <a:latin typeface="Calibri"/>
                        <a:ea typeface="Calibri"/>
                        <a:cs typeface="Calibri"/>
                        <a:sym typeface="Calibri"/>
                      </a:endParaRPr>
                    </a:p>
                  </a:txBody>
                  <a:tcPr marL="68600" marR="68600" marT="34300" marB="34300"/>
                </a:tc>
                <a:tc>
                  <a:txBody>
                    <a:bodyPr/>
                    <a:lstStyle/>
                    <a:p>
                      <a:pPr marL="0" marR="0" lvl="0" indent="0" algn="ctr" rtl="0">
                        <a:lnSpc>
                          <a:spcPct val="100000"/>
                        </a:lnSpc>
                        <a:spcBef>
                          <a:spcPts val="0"/>
                        </a:spcBef>
                        <a:spcAft>
                          <a:spcPts val="0"/>
                        </a:spcAft>
                        <a:buClr>
                          <a:schemeClr val="dk1"/>
                        </a:buClr>
                        <a:buFont typeface="Calibri"/>
                        <a:buNone/>
                      </a:pPr>
                      <a:r>
                        <a:rPr lang="en" sz="900" u="none" strike="noStrike" cap="none"/>
                        <a:t>5  Pbytes</a:t>
                      </a:r>
                      <a:endParaRPr sz="900" b="0" i="0" u="none" strike="noStrike" cap="none">
                        <a:solidFill>
                          <a:srgbClr val="000000"/>
                        </a:solidFill>
                        <a:latin typeface="Calibri"/>
                        <a:ea typeface="Calibri"/>
                        <a:cs typeface="Calibri"/>
                        <a:sym typeface="Calibri"/>
                      </a:endParaRPr>
                    </a:p>
                  </a:txBody>
                  <a:tcPr marL="68600" marR="68600" marT="34300" marB="34300"/>
                </a:tc>
                <a:extLst>
                  <a:ext uri="{0D108BD9-81ED-4DB2-BD59-A6C34878D82A}">
                    <a16:rowId xmlns="" xmlns:a16="http://schemas.microsoft.com/office/drawing/2014/main" val="10001"/>
                  </a:ext>
                </a:extLst>
              </a:tr>
              <a:tr h="219250">
                <a:tc>
                  <a:txBody>
                    <a:bodyPr/>
                    <a:lstStyle/>
                    <a:p>
                      <a:pPr marL="0" marR="0" lvl="0" indent="0" algn="l" rtl="0">
                        <a:lnSpc>
                          <a:spcPct val="100000"/>
                        </a:lnSpc>
                        <a:spcBef>
                          <a:spcPts val="0"/>
                        </a:spcBef>
                        <a:spcAft>
                          <a:spcPts val="0"/>
                        </a:spcAft>
                        <a:buClr>
                          <a:schemeClr val="dk1"/>
                        </a:buClr>
                        <a:buFont typeface="Calibri"/>
                        <a:buNone/>
                      </a:pPr>
                      <a:r>
                        <a:rPr lang="en" sz="900" u="none" strike="noStrike" cap="none"/>
                        <a:t>Satellite Earth Obs: LANDSAT, Himawari-8, Sentinel, MODIS, INSAR</a:t>
                      </a:r>
                      <a:endParaRPr sz="900" b="0" i="0" u="none" strike="noStrike" cap="none">
                        <a:solidFill>
                          <a:srgbClr val="000000"/>
                        </a:solidFill>
                        <a:latin typeface="Calibri"/>
                        <a:ea typeface="Calibri"/>
                        <a:cs typeface="Calibri"/>
                        <a:sym typeface="Calibri"/>
                      </a:endParaRPr>
                    </a:p>
                  </a:txBody>
                  <a:tcPr marL="68600" marR="68600" marT="34300" marB="34300"/>
                </a:tc>
                <a:tc>
                  <a:txBody>
                    <a:bodyPr/>
                    <a:lstStyle/>
                    <a:p>
                      <a:pPr marL="0" marR="0" lvl="0" indent="0" algn="ctr" rtl="0">
                        <a:lnSpc>
                          <a:spcPct val="100000"/>
                        </a:lnSpc>
                        <a:spcBef>
                          <a:spcPts val="0"/>
                        </a:spcBef>
                        <a:spcAft>
                          <a:spcPts val="0"/>
                        </a:spcAft>
                        <a:buClr>
                          <a:schemeClr val="dk1"/>
                        </a:buClr>
                        <a:buFont typeface="Calibri"/>
                        <a:buNone/>
                      </a:pPr>
                      <a:r>
                        <a:rPr lang="en" sz="900" u="none" strike="noStrike" cap="none"/>
                        <a:t>2 Pbytes</a:t>
                      </a:r>
                      <a:endParaRPr sz="900" b="0" i="0" u="none" strike="noStrike" cap="none">
                        <a:solidFill>
                          <a:srgbClr val="000000"/>
                        </a:solidFill>
                        <a:latin typeface="Calibri"/>
                        <a:ea typeface="Calibri"/>
                        <a:cs typeface="Calibri"/>
                        <a:sym typeface="Calibri"/>
                      </a:endParaRPr>
                    </a:p>
                  </a:txBody>
                  <a:tcPr marL="68600" marR="68600" marT="34300" marB="34300"/>
                </a:tc>
                <a:extLst>
                  <a:ext uri="{0D108BD9-81ED-4DB2-BD59-A6C34878D82A}">
                    <a16:rowId xmlns="" xmlns:a16="http://schemas.microsoft.com/office/drawing/2014/main" val="10002"/>
                  </a:ext>
                </a:extLst>
              </a:tr>
              <a:tr h="373400">
                <a:tc>
                  <a:txBody>
                    <a:bodyPr/>
                    <a:lstStyle/>
                    <a:p>
                      <a:pPr marL="0" marR="0" lvl="0" indent="0" algn="l" rtl="0">
                        <a:lnSpc>
                          <a:spcPct val="100000"/>
                        </a:lnSpc>
                        <a:spcBef>
                          <a:spcPts val="0"/>
                        </a:spcBef>
                        <a:spcAft>
                          <a:spcPts val="0"/>
                        </a:spcAft>
                        <a:buClr>
                          <a:schemeClr val="dk1"/>
                        </a:buClr>
                        <a:buFont typeface="Calibri"/>
                        <a:buNone/>
                      </a:pPr>
                      <a:r>
                        <a:rPr lang="en" sz="900" u="none" strike="noStrike" cap="none"/>
                        <a:t>Digital Elevation, Bathymetry</a:t>
                      </a:r>
                      <a:br>
                        <a:rPr lang="en" sz="900" u="none" strike="noStrike" cap="none"/>
                      </a:br>
                      <a:r>
                        <a:rPr lang="en" sz="900" u="none" strike="noStrike" cap="none"/>
                        <a:t>Onshore/Offshore Geophysics</a:t>
                      </a:r>
                      <a:endParaRPr sz="900" b="0" i="0" u="none" strike="noStrike" cap="none">
                        <a:solidFill>
                          <a:srgbClr val="000000"/>
                        </a:solidFill>
                        <a:latin typeface="Calibri"/>
                        <a:ea typeface="Calibri"/>
                        <a:cs typeface="Calibri"/>
                        <a:sym typeface="Calibri"/>
                      </a:endParaRPr>
                    </a:p>
                  </a:txBody>
                  <a:tcPr marL="68600" marR="68600" marT="34300" marB="34300"/>
                </a:tc>
                <a:tc>
                  <a:txBody>
                    <a:bodyPr/>
                    <a:lstStyle/>
                    <a:p>
                      <a:pPr marL="0" marR="0" lvl="0" indent="0" algn="ctr" rtl="0">
                        <a:lnSpc>
                          <a:spcPct val="100000"/>
                        </a:lnSpc>
                        <a:spcBef>
                          <a:spcPts val="0"/>
                        </a:spcBef>
                        <a:spcAft>
                          <a:spcPts val="0"/>
                        </a:spcAft>
                        <a:buClr>
                          <a:schemeClr val="dk1"/>
                        </a:buClr>
                        <a:buFont typeface="Calibri"/>
                        <a:buNone/>
                      </a:pPr>
                      <a:r>
                        <a:rPr lang="en" sz="900" u="none" strike="noStrike" cap="none"/>
                        <a:t>1 Pbytes</a:t>
                      </a:r>
                      <a:endParaRPr sz="900" b="0" i="0" u="none" strike="noStrike" cap="none">
                        <a:solidFill>
                          <a:srgbClr val="000000"/>
                        </a:solidFill>
                        <a:latin typeface="Calibri"/>
                        <a:ea typeface="Calibri"/>
                        <a:cs typeface="Calibri"/>
                        <a:sym typeface="Calibri"/>
                      </a:endParaRPr>
                    </a:p>
                  </a:txBody>
                  <a:tcPr marL="68600" marR="68600" marT="34300" marB="34300"/>
                </a:tc>
                <a:extLst>
                  <a:ext uri="{0D108BD9-81ED-4DB2-BD59-A6C34878D82A}">
                    <a16:rowId xmlns="" xmlns:a16="http://schemas.microsoft.com/office/drawing/2014/main" val="10003"/>
                  </a:ext>
                </a:extLst>
              </a:tr>
              <a:tr h="219250">
                <a:tc>
                  <a:txBody>
                    <a:bodyPr/>
                    <a:lstStyle/>
                    <a:p>
                      <a:pPr marL="0" marR="0" lvl="0" indent="0" algn="l" rtl="0">
                        <a:lnSpc>
                          <a:spcPct val="100000"/>
                        </a:lnSpc>
                        <a:spcBef>
                          <a:spcPts val="0"/>
                        </a:spcBef>
                        <a:spcAft>
                          <a:spcPts val="0"/>
                        </a:spcAft>
                        <a:buClr>
                          <a:schemeClr val="dk1"/>
                        </a:buClr>
                        <a:buFont typeface="Calibri"/>
                        <a:buNone/>
                      </a:pPr>
                      <a:r>
                        <a:rPr lang="en" sz="900" u="none" strike="noStrike" cap="none"/>
                        <a:t>Seasonal Climate</a:t>
                      </a:r>
                      <a:endParaRPr sz="900" b="0" i="0" u="none" strike="noStrike" cap="none">
                        <a:solidFill>
                          <a:srgbClr val="000000"/>
                        </a:solidFill>
                        <a:latin typeface="Calibri"/>
                        <a:ea typeface="Calibri"/>
                        <a:cs typeface="Calibri"/>
                        <a:sym typeface="Calibri"/>
                      </a:endParaRPr>
                    </a:p>
                  </a:txBody>
                  <a:tcPr marL="68600" marR="68600" marT="34300" marB="34300"/>
                </a:tc>
                <a:tc>
                  <a:txBody>
                    <a:bodyPr/>
                    <a:lstStyle/>
                    <a:p>
                      <a:pPr marL="0" marR="0" lvl="0" indent="0" algn="ctr" rtl="0">
                        <a:lnSpc>
                          <a:spcPct val="100000"/>
                        </a:lnSpc>
                        <a:spcBef>
                          <a:spcPts val="0"/>
                        </a:spcBef>
                        <a:spcAft>
                          <a:spcPts val="0"/>
                        </a:spcAft>
                        <a:buClr>
                          <a:schemeClr val="dk1"/>
                        </a:buClr>
                        <a:buFont typeface="Calibri"/>
                        <a:buNone/>
                      </a:pPr>
                      <a:r>
                        <a:rPr lang="en" sz="900" u="none" strike="noStrike" cap="none"/>
                        <a:t>700 Tbytes</a:t>
                      </a:r>
                      <a:endParaRPr sz="900" b="0" i="0" u="none" strike="noStrike" cap="none">
                        <a:solidFill>
                          <a:srgbClr val="000000"/>
                        </a:solidFill>
                        <a:latin typeface="Calibri"/>
                        <a:ea typeface="Calibri"/>
                        <a:cs typeface="Calibri"/>
                        <a:sym typeface="Calibri"/>
                      </a:endParaRPr>
                    </a:p>
                  </a:txBody>
                  <a:tcPr marL="68600" marR="68600" marT="34300" marB="34300"/>
                </a:tc>
                <a:extLst>
                  <a:ext uri="{0D108BD9-81ED-4DB2-BD59-A6C34878D82A}">
                    <a16:rowId xmlns="" xmlns:a16="http://schemas.microsoft.com/office/drawing/2014/main" val="10004"/>
                  </a:ext>
                </a:extLst>
              </a:tr>
              <a:tr h="219250">
                <a:tc>
                  <a:txBody>
                    <a:bodyPr/>
                    <a:lstStyle/>
                    <a:p>
                      <a:pPr marL="0" marR="0" lvl="0" indent="0" algn="l" rtl="0">
                        <a:lnSpc>
                          <a:spcPct val="100000"/>
                        </a:lnSpc>
                        <a:spcBef>
                          <a:spcPts val="0"/>
                        </a:spcBef>
                        <a:spcAft>
                          <a:spcPts val="0"/>
                        </a:spcAft>
                        <a:buClr>
                          <a:schemeClr val="dk1"/>
                        </a:buClr>
                        <a:buFont typeface="Calibri"/>
                        <a:buNone/>
                      </a:pPr>
                      <a:r>
                        <a:rPr lang="en" sz="900" u="none" strike="noStrike" cap="none"/>
                        <a:t>Bureau of Meteorology Observations</a:t>
                      </a:r>
                      <a:endParaRPr sz="900" b="0" i="0" u="none" strike="noStrike" cap="none">
                        <a:solidFill>
                          <a:srgbClr val="000000"/>
                        </a:solidFill>
                        <a:latin typeface="Calibri"/>
                        <a:ea typeface="Calibri"/>
                        <a:cs typeface="Calibri"/>
                        <a:sym typeface="Calibri"/>
                      </a:endParaRPr>
                    </a:p>
                  </a:txBody>
                  <a:tcPr marL="68600" marR="68600" marT="34300" marB="34300"/>
                </a:tc>
                <a:tc>
                  <a:txBody>
                    <a:bodyPr/>
                    <a:lstStyle/>
                    <a:p>
                      <a:pPr marL="0" marR="0" lvl="0" indent="0" algn="ctr" rtl="0">
                        <a:lnSpc>
                          <a:spcPct val="100000"/>
                        </a:lnSpc>
                        <a:spcBef>
                          <a:spcPts val="0"/>
                        </a:spcBef>
                        <a:spcAft>
                          <a:spcPts val="0"/>
                        </a:spcAft>
                        <a:buClr>
                          <a:schemeClr val="dk1"/>
                        </a:buClr>
                        <a:buFont typeface="Calibri"/>
                        <a:buNone/>
                      </a:pPr>
                      <a:r>
                        <a:rPr lang="en" sz="900" u="none" strike="noStrike" cap="none"/>
                        <a:t>350 Tbytes</a:t>
                      </a:r>
                      <a:endParaRPr sz="900" b="0" i="0" u="none" strike="noStrike" cap="none">
                        <a:solidFill>
                          <a:srgbClr val="000000"/>
                        </a:solidFill>
                        <a:latin typeface="Calibri"/>
                        <a:ea typeface="Calibri"/>
                        <a:cs typeface="Calibri"/>
                        <a:sym typeface="Calibri"/>
                      </a:endParaRPr>
                    </a:p>
                  </a:txBody>
                  <a:tcPr marL="68600" marR="68600" marT="34300" marB="34300"/>
                </a:tc>
                <a:extLst>
                  <a:ext uri="{0D108BD9-81ED-4DB2-BD59-A6C34878D82A}">
                    <a16:rowId xmlns="" xmlns:a16="http://schemas.microsoft.com/office/drawing/2014/main" val="10005"/>
                  </a:ext>
                </a:extLst>
              </a:tr>
              <a:tr h="219250">
                <a:tc>
                  <a:txBody>
                    <a:bodyPr/>
                    <a:lstStyle/>
                    <a:p>
                      <a:pPr marL="0" marR="0" lvl="0" indent="0" algn="l" rtl="0">
                        <a:lnSpc>
                          <a:spcPct val="100000"/>
                        </a:lnSpc>
                        <a:spcBef>
                          <a:spcPts val="0"/>
                        </a:spcBef>
                        <a:spcAft>
                          <a:spcPts val="0"/>
                        </a:spcAft>
                        <a:buClr>
                          <a:schemeClr val="dk1"/>
                        </a:buClr>
                        <a:buFont typeface="Calibri"/>
                        <a:buNone/>
                      </a:pPr>
                      <a:r>
                        <a:rPr lang="en" sz="900" u="none" strike="noStrike" cap="none"/>
                        <a:t>Bureau of Meteorology Ocean-Marine</a:t>
                      </a:r>
                      <a:endParaRPr sz="900" b="0" i="0" u="none" strike="noStrike" cap="none">
                        <a:solidFill>
                          <a:srgbClr val="000000"/>
                        </a:solidFill>
                        <a:latin typeface="Calibri"/>
                        <a:ea typeface="Calibri"/>
                        <a:cs typeface="Calibri"/>
                        <a:sym typeface="Calibri"/>
                      </a:endParaRPr>
                    </a:p>
                  </a:txBody>
                  <a:tcPr marL="68600" marR="68600" marT="34300" marB="34300"/>
                </a:tc>
                <a:tc>
                  <a:txBody>
                    <a:bodyPr/>
                    <a:lstStyle/>
                    <a:p>
                      <a:pPr marL="0" marR="0" lvl="0" indent="0" algn="ctr" rtl="0">
                        <a:lnSpc>
                          <a:spcPct val="100000"/>
                        </a:lnSpc>
                        <a:spcBef>
                          <a:spcPts val="0"/>
                        </a:spcBef>
                        <a:spcAft>
                          <a:spcPts val="0"/>
                        </a:spcAft>
                        <a:buClr>
                          <a:schemeClr val="dk1"/>
                        </a:buClr>
                        <a:buFont typeface="Calibri"/>
                        <a:buNone/>
                      </a:pPr>
                      <a:r>
                        <a:rPr lang="en" sz="900" u="none" strike="noStrike" cap="none"/>
                        <a:t>350 Tbytes</a:t>
                      </a:r>
                      <a:endParaRPr sz="900" b="0" i="0" u="none" strike="noStrike" cap="none">
                        <a:solidFill>
                          <a:srgbClr val="000000"/>
                        </a:solidFill>
                        <a:latin typeface="Calibri"/>
                        <a:ea typeface="Calibri"/>
                        <a:cs typeface="Calibri"/>
                        <a:sym typeface="Calibri"/>
                      </a:endParaRPr>
                    </a:p>
                  </a:txBody>
                  <a:tcPr marL="68600" marR="68600" marT="34300" marB="34300"/>
                </a:tc>
                <a:extLst>
                  <a:ext uri="{0D108BD9-81ED-4DB2-BD59-A6C34878D82A}">
                    <a16:rowId xmlns="" xmlns:a16="http://schemas.microsoft.com/office/drawing/2014/main" val="10006"/>
                  </a:ext>
                </a:extLst>
              </a:tr>
              <a:tr h="219250">
                <a:tc>
                  <a:txBody>
                    <a:bodyPr/>
                    <a:lstStyle/>
                    <a:p>
                      <a:pPr marL="0" marR="0" lvl="0" indent="0" algn="l" rtl="0">
                        <a:lnSpc>
                          <a:spcPct val="100000"/>
                        </a:lnSpc>
                        <a:spcBef>
                          <a:spcPts val="0"/>
                        </a:spcBef>
                        <a:spcAft>
                          <a:spcPts val="0"/>
                        </a:spcAft>
                        <a:buClr>
                          <a:schemeClr val="dk1"/>
                        </a:buClr>
                        <a:buFont typeface="Calibri"/>
                        <a:buNone/>
                      </a:pPr>
                      <a:r>
                        <a:rPr lang="en" sz="900" u="none" strike="noStrike" cap="none"/>
                        <a:t>Terrestrial Ecosystem</a:t>
                      </a:r>
                      <a:endParaRPr sz="900" b="0" i="0" u="none" strike="noStrike" cap="none">
                        <a:solidFill>
                          <a:srgbClr val="000000"/>
                        </a:solidFill>
                        <a:latin typeface="Calibri"/>
                        <a:ea typeface="Calibri"/>
                        <a:cs typeface="Calibri"/>
                        <a:sym typeface="Calibri"/>
                      </a:endParaRPr>
                    </a:p>
                  </a:txBody>
                  <a:tcPr marL="68600" marR="68600" marT="34300" marB="34300"/>
                </a:tc>
                <a:tc>
                  <a:txBody>
                    <a:bodyPr/>
                    <a:lstStyle/>
                    <a:p>
                      <a:pPr marL="0" marR="0" lvl="0" indent="0" algn="ctr" rtl="0">
                        <a:lnSpc>
                          <a:spcPct val="100000"/>
                        </a:lnSpc>
                        <a:spcBef>
                          <a:spcPts val="0"/>
                        </a:spcBef>
                        <a:spcAft>
                          <a:spcPts val="0"/>
                        </a:spcAft>
                        <a:buClr>
                          <a:schemeClr val="dk1"/>
                        </a:buClr>
                        <a:buFont typeface="Calibri"/>
                        <a:buNone/>
                      </a:pPr>
                      <a:r>
                        <a:rPr lang="en" sz="900" u="none" strike="noStrike" cap="none"/>
                        <a:t>290 Tbytes</a:t>
                      </a:r>
                      <a:endParaRPr sz="900" b="0" i="0" u="none" strike="noStrike" cap="none">
                        <a:solidFill>
                          <a:srgbClr val="000000"/>
                        </a:solidFill>
                        <a:latin typeface="Calibri"/>
                        <a:ea typeface="Calibri"/>
                        <a:cs typeface="Calibri"/>
                        <a:sym typeface="Calibri"/>
                      </a:endParaRPr>
                    </a:p>
                  </a:txBody>
                  <a:tcPr marL="68600" marR="68600" marT="34300" marB="34300"/>
                </a:tc>
                <a:extLst>
                  <a:ext uri="{0D108BD9-81ED-4DB2-BD59-A6C34878D82A}">
                    <a16:rowId xmlns="" xmlns:a16="http://schemas.microsoft.com/office/drawing/2014/main" val="10007"/>
                  </a:ext>
                </a:extLst>
              </a:tr>
              <a:tr h="219250">
                <a:tc>
                  <a:txBody>
                    <a:bodyPr/>
                    <a:lstStyle/>
                    <a:p>
                      <a:pPr marL="0" marR="0" lvl="0" indent="0" algn="l" rtl="0">
                        <a:lnSpc>
                          <a:spcPct val="100000"/>
                        </a:lnSpc>
                        <a:spcBef>
                          <a:spcPts val="0"/>
                        </a:spcBef>
                        <a:spcAft>
                          <a:spcPts val="0"/>
                        </a:spcAft>
                        <a:buClr>
                          <a:schemeClr val="dk1"/>
                        </a:buClr>
                        <a:buFont typeface="Calibri"/>
                        <a:buNone/>
                      </a:pPr>
                      <a:r>
                        <a:rPr lang="en" sz="900" u="none" strike="noStrike" cap="none"/>
                        <a:t>Reanalysis products</a:t>
                      </a:r>
                      <a:endParaRPr sz="900" b="0" i="0" u="none" strike="noStrike" cap="none">
                        <a:solidFill>
                          <a:srgbClr val="000000"/>
                        </a:solidFill>
                        <a:latin typeface="Calibri"/>
                        <a:ea typeface="Calibri"/>
                        <a:cs typeface="Calibri"/>
                        <a:sym typeface="Calibri"/>
                      </a:endParaRPr>
                    </a:p>
                  </a:txBody>
                  <a:tcPr marL="68600" marR="68600" marT="34300" marB="34300"/>
                </a:tc>
                <a:tc>
                  <a:txBody>
                    <a:bodyPr/>
                    <a:lstStyle/>
                    <a:p>
                      <a:pPr marL="0" marR="0" lvl="0" indent="0" algn="ctr" rtl="0">
                        <a:lnSpc>
                          <a:spcPct val="100000"/>
                        </a:lnSpc>
                        <a:spcBef>
                          <a:spcPts val="0"/>
                        </a:spcBef>
                        <a:spcAft>
                          <a:spcPts val="0"/>
                        </a:spcAft>
                        <a:buClr>
                          <a:schemeClr val="dk1"/>
                        </a:buClr>
                        <a:buFont typeface="Calibri"/>
                        <a:buNone/>
                      </a:pPr>
                      <a:r>
                        <a:rPr lang="en" sz="900" u="none" strike="noStrike" cap="none"/>
                        <a:t>100 Tbytes</a:t>
                      </a:r>
                      <a:endParaRPr sz="900" b="0" i="0" u="none" strike="noStrike" cap="none">
                        <a:solidFill>
                          <a:srgbClr val="000000"/>
                        </a:solidFill>
                        <a:latin typeface="Calibri"/>
                        <a:ea typeface="Calibri"/>
                        <a:cs typeface="Calibri"/>
                        <a:sym typeface="Calibri"/>
                      </a:endParaRPr>
                    </a:p>
                  </a:txBody>
                  <a:tcPr marL="68600" marR="68600" marT="34300" marB="34300"/>
                </a:tc>
                <a:extLst>
                  <a:ext uri="{0D108BD9-81ED-4DB2-BD59-A6C34878D82A}">
                    <a16:rowId xmlns="" xmlns:a16="http://schemas.microsoft.com/office/drawing/2014/main" val="10008"/>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7"/>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Overview</a:t>
            </a:r>
            <a:endParaRPr/>
          </a:p>
        </p:txBody>
      </p:sp>
      <p:graphicFrame>
        <p:nvGraphicFramePr>
          <p:cNvPr id="495" name="Google Shape;495;p67"/>
          <p:cNvGraphicFramePr/>
          <p:nvPr>
            <p:extLst>
              <p:ext uri="{D42A27DB-BD31-4B8C-83A1-F6EECF244321}">
                <p14:modId xmlns:p14="http://schemas.microsoft.com/office/powerpoint/2010/main" val="5643282"/>
              </p:ext>
            </p:extLst>
          </p:nvPr>
        </p:nvGraphicFramePr>
        <p:xfrm>
          <a:off x="565710" y="699667"/>
          <a:ext cx="8160279" cy="3900920"/>
        </p:xfrm>
        <a:graphic>
          <a:graphicData uri="http://schemas.openxmlformats.org/drawingml/2006/table">
            <a:tbl>
              <a:tblPr>
                <a:tableStyleId>{5C22544A-7EE6-4342-B048-85BDC9FD1C3A}</a:tableStyleId>
              </a:tblPr>
              <a:tblGrid>
                <a:gridCol w="4763936">
                  <a:extLst>
                    <a:ext uri="{9D8B030D-6E8A-4147-A177-3AD203B41FA5}">
                      <a16:colId xmlns="" xmlns:a16="http://schemas.microsoft.com/office/drawing/2014/main" val="20000"/>
                    </a:ext>
                  </a:extLst>
                </a:gridCol>
                <a:gridCol w="3396343">
                  <a:extLst>
                    <a:ext uri="{9D8B030D-6E8A-4147-A177-3AD203B41FA5}">
                      <a16:colId xmlns="" xmlns:a16="http://schemas.microsoft.com/office/drawing/2014/main" val="20001"/>
                    </a:ext>
                  </a:extLst>
                </a:gridCol>
              </a:tblGrid>
              <a:tr h="304150">
                <a:tc>
                  <a:txBody>
                    <a:bodyPr/>
                    <a:lstStyle/>
                    <a:p>
                      <a:pPr marL="0" marR="0" lvl="0" indent="0" algn="l" rtl="0">
                        <a:lnSpc>
                          <a:spcPct val="100000"/>
                        </a:lnSpc>
                        <a:spcBef>
                          <a:spcPts val="0"/>
                        </a:spcBef>
                        <a:spcAft>
                          <a:spcPts val="0"/>
                        </a:spcAft>
                        <a:buClr>
                          <a:srgbClr val="FFFFFF"/>
                        </a:buClr>
                        <a:buSzPts val="350"/>
                        <a:buFont typeface="Calibri"/>
                        <a:buNone/>
                      </a:pPr>
                      <a:r>
                        <a:rPr lang="en" sz="1400" b="1" u="none" strike="noStrike" cap="none" dirty="0">
                          <a:sym typeface="Calibri"/>
                        </a:rPr>
                        <a:t>Data Collections</a:t>
                      </a:r>
                      <a:endParaRPr b="1" dirty="0"/>
                    </a:p>
                  </a:txBody>
                  <a:tcPr marL="91450" marR="91450" marT="45725" marB="45725">
                    <a:solidFill>
                      <a:schemeClr val="bg2">
                        <a:lumMod val="40000"/>
                        <a:lumOff val="60000"/>
                      </a:schemeClr>
                    </a:solidFill>
                  </a:tcPr>
                </a:tc>
                <a:tc>
                  <a:txBody>
                    <a:bodyPr/>
                    <a:lstStyle/>
                    <a:p>
                      <a:pPr marL="0" marR="0" lvl="0" indent="0" algn="l" rtl="0">
                        <a:lnSpc>
                          <a:spcPct val="100000"/>
                        </a:lnSpc>
                        <a:spcBef>
                          <a:spcPts val="0"/>
                        </a:spcBef>
                        <a:spcAft>
                          <a:spcPts val="0"/>
                        </a:spcAft>
                        <a:buClr>
                          <a:srgbClr val="FFFFFF"/>
                        </a:buClr>
                        <a:buSzPts val="1400"/>
                        <a:buFont typeface="Calibri"/>
                        <a:buNone/>
                      </a:pPr>
                      <a:r>
                        <a:rPr lang="en" sz="1400" b="1" u="none" strike="noStrike" cap="none" dirty="0">
                          <a:sym typeface="Calibri"/>
                        </a:rPr>
                        <a:t>NCI project codes</a:t>
                      </a:r>
                      <a:endParaRPr b="1" dirty="0"/>
                    </a:p>
                  </a:txBody>
                  <a:tcPr marL="91450" marR="91450" marT="45725" marB="45725">
                    <a:solidFill>
                      <a:schemeClr val="bg2">
                        <a:lumMod val="40000"/>
                        <a:lumOff val="60000"/>
                      </a:schemeClr>
                    </a:solidFill>
                  </a:tcPr>
                </a:tc>
                <a:extLst>
                  <a:ext uri="{0D108BD9-81ED-4DB2-BD59-A6C34878D82A}">
                    <a16:rowId xmlns="" xmlns:a16="http://schemas.microsoft.com/office/drawing/2014/main" val="10000"/>
                  </a:ext>
                </a:extLst>
              </a:tr>
              <a:tr h="254824">
                <a:tc>
                  <a:txBody>
                    <a:bodyPr/>
                    <a:lstStyle/>
                    <a:p>
                      <a:pPr marL="0" marR="0" lvl="0" indent="0" algn="l" rtl="0">
                        <a:lnSpc>
                          <a:spcPct val="100000"/>
                        </a:lnSpc>
                        <a:spcBef>
                          <a:spcPts val="0"/>
                        </a:spcBef>
                        <a:spcAft>
                          <a:spcPts val="0"/>
                        </a:spcAft>
                        <a:buClr>
                          <a:srgbClr val="000000"/>
                        </a:buClr>
                        <a:buSzPts val="350"/>
                        <a:buFont typeface="Calibri"/>
                        <a:buNone/>
                      </a:pPr>
                      <a:r>
                        <a:rPr lang="en-AU" sz="1200" dirty="0"/>
                        <a:t>CMIP6 replicated</a:t>
                      </a:r>
                      <a:endParaRPr sz="1200" dirty="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r" rtl="0">
                        <a:lnSpc>
                          <a:spcPct val="100000"/>
                        </a:lnSpc>
                        <a:spcBef>
                          <a:spcPts val="0"/>
                        </a:spcBef>
                        <a:spcAft>
                          <a:spcPts val="0"/>
                        </a:spcAft>
                        <a:buClr>
                          <a:srgbClr val="000000"/>
                        </a:buClr>
                        <a:buSzPts val="1400"/>
                        <a:buFont typeface="Calibri"/>
                        <a:buNone/>
                      </a:pPr>
                      <a:r>
                        <a:rPr lang="en-AU" sz="1200" dirty="0"/>
                        <a:t>oi10</a:t>
                      </a:r>
                      <a:endParaRPr sz="1200" dirty="0">
                        <a:latin typeface="Calibri" panose="020F0502020204030204" pitchFamily="34" charset="0"/>
                        <a:cs typeface="Calibri" panose="020F0502020204030204" pitchFamily="34" charset="0"/>
                      </a:endParaRPr>
                    </a:p>
                  </a:txBody>
                  <a:tcPr marL="91450" marR="91450" marT="45725" marB="45725"/>
                </a:tc>
                <a:extLst>
                  <a:ext uri="{0D108BD9-81ED-4DB2-BD59-A6C34878D82A}">
                    <a16:rowId xmlns="" xmlns:a16="http://schemas.microsoft.com/office/drawing/2014/main" val="940560674"/>
                  </a:ext>
                </a:extLst>
              </a:tr>
              <a:tr h="250460">
                <a:tc>
                  <a:txBody>
                    <a:bodyPr/>
                    <a:lstStyle/>
                    <a:p>
                      <a:pPr marL="0" marR="0" lvl="0" indent="0" algn="l" rtl="0">
                        <a:lnSpc>
                          <a:spcPct val="100000"/>
                        </a:lnSpc>
                        <a:spcBef>
                          <a:spcPts val="0"/>
                        </a:spcBef>
                        <a:spcAft>
                          <a:spcPts val="0"/>
                        </a:spcAft>
                        <a:buClr>
                          <a:srgbClr val="000000"/>
                        </a:buClr>
                        <a:buSzPts val="350"/>
                        <a:buFont typeface="Calibri"/>
                        <a:buNone/>
                      </a:pPr>
                      <a:r>
                        <a:rPr lang="en-AU" sz="1200" dirty="0"/>
                        <a:t>CMIP5 Australian published / replicated </a:t>
                      </a:r>
                      <a:endParaRPr sz="1200" dirty="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r" rtl="0">
                        <a:lnSpc>
                          <a:spcPct val="100000"/>
                        </a:lnSpc>
                        <a:spcBef>
                          <a:spcPts val="0"/>
                        </a:spcBef>
                        <a:spcAft>
                          <a:spcPts val="0"/>
                        </a:spcAft>
                        <a:buClr>
                          <a:srgbClr val="000000"/>
                        </a:buClr>
                        <a:buSzPts val="1400"/>
                        <a:buFont typeface="Calibri"/>
                        <a:buNone/>
                      </a:pPr>
                      <a:r>
                        <a:rPr lang="en-AU" sz="1200" dirty="0"/>
                        <a:t>rr3 / al33</a:t>
                      </a:r>
                      <a:endParaRPr sz="1200" dirty="0">
                        <a:latin typeface="Calibri" panose="020F0502020204030204" pitchFamily="34" charset="0"/>
                        <a:cs typeface="Calibri" panose="020F0502020204030204" pitchFamily="34" charset="0"/>
                      </a:endParaRPr>
                    </a:p>
                  </a:txBody>
                  <a:tcPr marL="91450" marR="91450" marT="45725" marB="45725"/>
                </a:tc>
                <a:extLst>
                  <a:ext uri="{0D108BD9-81ED-4DB2-BD59-A6C34878D82A}">
                    <a16:rowId xmlns="" xmlns:a16="http://schemas.microsoft.com/office/drawing/2014/main" val="3350097596"/>
                  </a:ext>
                </a:extLst>
              </a:tr>
              <a:tr h="246095">
                <a:tc>
                  <a:txBody>
                    <a:bodyPr/>
                    <a:lstStyle/>
                    <a:p>
                      <a:pPr marL="0" marR="0" lvl="0" indent="0" algn="l" rtl="0">
                        <a:lnSpc>
                          <a:spcPct val="100000"/>
                        </a:lnSpc>
                        <a:spcBef>
                          <a:spcPts val="0"/>
                        </a:spcBef>
                        <a:spcAft>
                          <a:spcPts val="0"/>
                        </a:spcAft>
                        <a:buClr>
                          <a:srgbClr val="000000"/>
                        </a:buClr>
                        <a:buSzPts val="350"/>
                        <a:buFont typeface="Calibri"/>
                        <a:buNone/>
                      </a:pPr>
                      <a:r>
                        <a:rPr lang="en-AU" sz="1200" dirty="0">
                          <a:latin typeface="+mn-lt"/>
                          <a:cs typeface="Calibri" panose="020F0502020204030204" pitchFamily="34" charset="0"/>
                        </a:rPr>
                        <a:t>CMIP3 entire data collection</a:t>
                      </a:r>
                      <a:endParaRPr sz="1200" dirty="0">
                        <a:latin typeface="+mn-lt"/>
                        <a:cs typeface="Calibri" panose="020F0502020204030204" pitchFamily="34" charset="0"/>
                      </a:endParaRPr>
                    </a:p>
                  </a:txBody>
                  <a:tcPr marL="91450" marR="91450" marT="45725" marB="45725"/>
                </a:tc>
                <a:tc>
                  <a:txBody>
                    <a:bodyPr/>
                    <a:lstStyle/>
                    <a:p>
                      <a:pPr marL="0" marR="0" lvl="0" indent="0" algn="r" rtl="0">
                        <a:lnSpc>
                          <a:spcPct val="100000"/>
                        </a:lnSpc>
                        <a:spcBef>
                          <a:spcPts val="0"/>
                        </a:spcBef>
                        <a:spcAft>
                          <a:spcPts val="0"/>
                        </a:spcAft>
                        <a:buClr>
                          <a:srgbClr val="000000"/>
                        </a:buClr>
                        <a:buSzPts val="1400"/>
                        <a:buFont typeface="Calibri"/>
                        <a:buNone/>
                      </a:pPr>
                      <a:r>
                        <a:rPr lang="en-AU" sz="1200" dirty="0">
                          <a:latin typeface="Calibri" panose="020F0502020204030204" pitchFamily="34" charset="0"/>
                          <a:cs typeface="Calibri" panose="020F0502020204030204" pitchFamily="34" charset="0"/>
                        </a:rPr>
                        <a:t>cb20</a:t>
                      </a:r>
                      <a:endParaRPr sz="1200" dirty="0">
                        <a:latin typeface="Calibri" panose="020F0502020204030204" pitchFamily="34" charset="0"/>
                        <a:cs typeface="Calibri" panose="020F0502020204030204" pitchFamily="34" charset="0"/>
                      </a:endParaRPr>
                    </a:p>
                  </a:txBody>
                  <a:tcPr marL="91450" marR="91450" marT="45725" marB="45725"/>
                </a:tc>
                <a:extLst>
                  <a:ext uri="{0D108BD9-81ED-4DB2-BD59-A6C34878D82A}">
                    <a16:rowId xmlns="" xmlns:a16="http://schemas.microsoft.com/office/drawing/2014/main" val="3006508688"/>
                  </a:ext>
                </a:extLst>
              </a:tr>
              <a:tr h="250440">
                <a:tc>
                  <a:txBody>
                    <a:bodyPr/>
                    <a:lstStyle/>
                    <a:p>
                      <a:pPr marL="0" marR="0" lvl="0" indent="0" algn="l" rtl="0">
                        <a:lnSpc>
                          <a:spcPct val="100000"/>
                        </a:lnSpc>
                        <a:spcBef>
                          <a:spcPts val="0"/>
                        </a:spcBef>
                        <a:spcAft>
                          <a:spcPts val="0"/>
                        </a:spcAft>
                        <a:buClr>
                          <a:srgbClr val="000000"/>
                        </a:buClr>
                        <a:buSzPts val="1400"/>
                        <a:buFont typeface="Calibri"/>
                        <a:buNone/>
                      </a:pPr>
                      <a:r>
                        <a:rPr lang="en" sz="1200" u="none" strike="noStrike" cap="none" dirty="0">
                          <a:sym typeface="Calibri"/>
                        </a:rPr>
                        <a:t>CORDEX</a:t>
                      </a:r>
                      <a:endParaRPr sz="1200" dirty="0"/>
                    </a:p>
                  </a:txBody>
                  <a:tcPr marL="91450" marR="91450" marT="45725" marB="45725"/>
                </a:tc>
                <a:tc>
                  <a:txBody>
                    <a:bodyPr/>
                    <a:lstStyle/>
                    <a:p>
                      <a:pPr marL="0" marR="0" lvl="0" indent="0" algn="r" rtl="0">
                        <a:lnSpc>
                          <a:spcPct val="100000"/>
                        </a:lnSpc>
                        <a:spcBef>
                          <a:spcPts val="0"/>
                        </a:spcBef>
                        <a:spcAft>
                          <a:spcPts val="0"/>
                        </a:spcAft>
                        <a:buClr>
                          <a:srgbClr val="000000"/>
                        </a:buClr>
                        <a:buSzPts val="1400"/>
                        <a:buFont typeface="Calibri"/>
                        <a:buNone/>
                      </a:pPr>
                      <a:r>
                        <a:rPr lang="en-AU" sz="1200" u="none" strike="noStrike" cap="none" dirty="0">
                          <a:sym typeface="Calibri"/>
                        </a:rPr>
                        <a:t>r</a:t>
                      </a:r>
                      <a:r>
                        <a:rPr lang="en" sz="1200" dirty="0">
                          <a:sym typeface="Calibri"/>
                        </a:rPr>
                        <a:t>r3, al33</a:t>
                      </a:r>
                      <a:endParaRPr sz="1200" dirty="0"/>
                    </a:p>
                  </a:txBody>
                  <a:tcPr marL="91450" marR="91450" marT="45725" marB="45725"/>
                </a:tc>
                <a:extLst>
                  <a:ext uri="{0D108BD9-81ED-4DB2-BD59-A6C34878D82A}">
                    <a16:rowId xmlns="" xmlns:a16="http://schemas.microsoft.com/office/drawing/2014/main" val="10002"/>
                  </a:ext>
                </a:extLst>
              </a:tr>
              <a:tr h="219950">
                <a:tc>
                  <a:txBody>
                    <a:bodyPr/>
                    <a:lstStyle/>
                    <a:p>
                      <a:pPr marL="0" marR="0" lvl="0" indent="0" algn="l" rtl="0">
                        <a:lnSpc>
                          <a:spcPct val="100000"/>
                        </a:lnSpc>
                        <a:spcBef>
                          <a:spcPts val="0"/>
                        </a:spcBef>
                        <a:spcAft>
                          <a:spcPts val="0"/>
                        </a:spcAft>
                        <a:buClr>
                          <a:srgbClr val="000000"/>
                        </a:buClr>
                        <a:buSzPts val="1400"/>
                        <a:buFont typeface="Calibri"/>
                        <a:buNone/>
                      </a:pPr>
                      <a:r>
                        <a:rPr lang="en-AU" sz="1200" dirty="0"/>
                        <a:t>Input4MIPs include JRA55-do (forcing for ocean/sea-ice models)</a:t>
                      </a:r>
                      <a:endParaRPr sz="1200" dirty="0"/>
                    </a:p>
                  </a:txBody>
                  <a:tcPr marL="91450" marR="91450" marT="45725" marB="45725"/>
                </a:tc>
                <a:tc>
                  <a:txBody>
                    <a:bodyPr/>
                    <a:lstStyle/>
                    <a:p>
                      <a:pPr marL="0" marR="0" lvl="0" indent="0" algn="r" rtl="0">
                        <a:lnSpc>
                          <a:spcPct val="100000"/>
                        </a:lnSpc>
                        <a:spcBef>
                          <a:spcPts val="0"/>
                        </a:spcBef>
                        <a:spcAft>
                          <a:spcPts val="0"/>
                        </a:spcAft>
                        <a:buClr>
                          <a:srgbClr val="000000"/>
                        </a:buClr>
                        <a:buSzPts val="1400"/>
                        <a:buFont typeface="Calibri"/>
                        <a:buNone/>
                      </a:pPr>
                      <a:r>
                        <a:rPr lang="en-AU" sz="1200" dirty="0"/>
                        <a:t>qv56</a:t>
                      </a:r>
                      <a:endParaRPr sz="1200" dirty="0"/>
                    </a:p>
                  </a:txBody>
                  <a:tcPr marL="91450" marR="91450" marT="45725" marB="45725"/>
                </a:tc>
                <a:extLst>
                  <a:ext uri="{0D108BD9-81ED-4DB2-BD59-A6C34878D82A}">
                    <a16:rowId xmlns="" xmlns:a16="http://schemas.microsoft.com/office/drawing/2014/main" val="1443817498"/>
                  </a:ext>
                </a:extLst>
              </a:tr>
              <a:tr h="250420">
                <a:tc>
                  <a:txBody>
                    <a:bodyPr/>
                    <a:lstStyle/>
                    <a:p>
                      <a:pPr marL="0" marR="0" lvl="0" indent="0" algn="l" rtl="0">
                        <a:lnSpc>
                          <a:spcPct val="100000"/>
                        </a:lnSpc>
                        <a:spcBef>
                          <a:spcPts val="0"/>
                        </a:spcBef>
                        <a:spcAft>
                          <a:spcPts val="0"/>
                        </a:spcAft>
                        <a:buClr>
                          <a:srgbClr val="000000"/>
                        </a:buClr>
                        <a:buSzPts val="350"/>
                        <a:buFont typeface="Calibri"/>
                        <a:buNone/>
                      </a:pPr>
                      <a:r>
                        <a:rPr lang="en-AU" sz="1200" dirty="0"/>
                        <a:t>ERA-Interim (6hrly data)</a:t>
                      </a:r>
                      <a:endParaRPr sz="1200" dirty="0"/>
                    </a:p>
                  </a:txBody>
                  <a:tcPr marL="91450" marR="91450" marT="45725" marB="45725"/>
                </a:tc>
                <a:tc>
                  <a:txBody>
                    <a:bodyPr/>
                    <a:lstStyle/>
                    <a:p>
                      <a:pPr marL="0" marR="0" lvl="0" indent="0" algn="r" rtl="0">
                        <a:lnSpc>
                          <a:spcPct val="100000"/>
                        </a:lnSpc>
                        <a:spcBef>
                          <a:spcPts val="0"/>
                        </a:spcBef>
                        <a:spcAft>
                          <a:spcPts val="0"/>
                        </a:spcAft>
                        <a:buClr>
                          <a:srgbClr val="000000"/>
                        </a:buClr>
                        <a:buSzPts val="1400"/>
                        <a:buFont typeface="Calibri"/>
                        <a:buNone/>
                      </a:pPr>
                      <a:r>
                        <a:rPr lang="en-AU" sz="1200" dirty="0"/>
                        <a:t>ub4</a:t>
                      </a:r>
                      <a:endParaRPr sz="1200" dirty="0"/>
                    </a:p>
                  </a:txBody>
                  <a:tcPr marL="91450" marR="91450" marT="45725" marB="45725"/>
                </a:tc>
                <a:extLst>
                  <a:ext uri="{0D108BD9-81ED-4DB2-BD59-A6C34878D82A}">
                    <a16:rowId xmlns="" xmlns:a16="http://schemas.microsoft.com/office/drawing/2014/main" val="1789024539"/>
                  </a:ext>
                </a:extLst>
              </a:tr>
              <a:tr h="263473">
                <a:tc>
                  <a:txBody>
                    <a:bodyPr/>
                    <a:lstStyle/>
                    <a:p>
                      <a:pPr marL="0" marR="0" lvl="0" indent="0" algn="l" rtl="0">
                        <a:lnSpc>
                          <a:spcPct val="100000"/>
                        </a:lnSpc>
                        <a:spcBef>
                          <a:spcPts val="0"/>
                        </a:spcBef>
                        <a:spcAft>
                          <a:spcPts val="0"/>
                        </a:spcAft>
                        <a:buClr>
                          <a:srgbClr val="000000"/>
                        </a:buClr>
                        <a:buSzPts val="350"/>
                        <a:buFont typeface="Calibri"/>
                        <a:buNone/>
                      </a:pPr>
                      <a:r>
                        <a:rPr lang="en" sz="1200" u="none" strike="noStrike" cap="none" dirty="0">
                          <a:sym typeface="Calibri"/>
                        </a:rPr>
                        <a:t>ACCESS models (BoM)</a:t>
                      </a:r>
                      <a:endParaRPr sz="1200" dirty="0"/>
                    </a:p>
                  </a:txBody>
                  <a:tcPr marL="91450" marR="91450" marT="45725" marB="45725"/>
                </a:tc>
                <a:tc>
                  <a:txBody>
                    <a:bodyPr/>
                    <a:lstStyle/>
                    <a:p>
                      <a:pPr marL="0" marR="0" lvl="0" indent="0" algn="r" rtl="0">
                        <a:lnSpc>
                          <a:spcPct val="100000"/>
                        </a:lnSpc>
                        <a:spcBef>
                          <a:spcPts val="0"/>
                        </a:spcBef>
                        <a:spcAft>
                          <a:spcPts val="0"/>
                        </a:spcAft>
                        <a:buClr>
                          <a:srgbClr val="000000"/>
                        </a:buClr>
                        <a:buSzPts val="1400"/>
                        <a:buFont typeface="Calibri"/>
                        <a:buNone/>
                      </a:pPr>
                      <a:r>
                        <a:rPr lang="en" sz="1200">
                          <a:sym typeface="Calibri"/>
                        </a:rPr>
                        <a:t>rr3, </a:t>
                      </a:r>
                      <a:r>
                        <a:rPr lang="en" sz="1200" u="none" strike="noStrike" cap="none">
                          <a:sym typeface="Calibri"/>
                        </a:rPr>
                        <a:t>rr4, ua4, ja4, gg6, gg8, fx1, fx3, ub3</a:t>
                      </a:r>
                      <a:endParaRPr sz="1200"/>
                    </a:p>
                  </a:txBody>
                  <a:tcPr marL="91450" marR="91450" marT="45725" marB="45725"/>
                </a:tc>
                <a:extLst>
                  <a:ext uri="{0D108BD9-81ED-4DB2-BD59-A6C34878D82A}">
                    <a16:rowId xmlns="" xmlns:a16="http://schemas.microsoft.com/office/drawing/2014/main" val="10003"/>
                  </a:ext>
                </a:extLst>
              </a:tr>
              <a:tr h="259108">
                <a:tc>
                  <a:txBody>
                    <a:bodyPr/>
                    <a:lstStyle/>
                    <a:p>
                      <a:pPr marL="0" marR="0" lvl="0" indent="0" algn="l" rtl="0">
                        <a:lnSpc>
                          <a:spcPct val="100000"/>
                        </a:lnSpc>
                        <a:spcBef>
                          <a:spcPts val="0"/>
                        </a:spcBef>
                        <a:spcAft>
                          <a:spcPts val="0"/>
                        </a:spcAft>
                        <a:buClr>
                          <a:srgbClr val="000000"/>
                        </a:buClr>
                        <a:buSzPts val="350"/>
                        <a:buFont typeface="Calibri"/>
                        <a:buNone/>
                      </a:pPr>
                      <a:r>
                        <a:rPr lang="en" sz="1200" u="none" strike="noStrike" cap="none" dirty="0">
                          <a:sym typeface="Calibri"/>
                        </a:rPr>
                        <a:t>LANDSAT, MODIS, VIIRS, AVHRR, INSAR, MERIS</a:t>
                      </a:r>
                      <a:endParaRPr sz="1200" dirty="0"/>
                    </a:p>
                  </a:txBody>
                  <a:tcPr marL="91450" marR="91450" marT="45725" marB="45725"/>
                </a:tc>
                <a:tc>
                  <a:txBody>
                    <a:bodyPr/>
                    <a:lstStyle/>
                    <a:p>
                      <a:pPr marL="0" marR="0" lvl="0" indent="0" algn="r" rtl="0">
                        <a:lnSpc>
                          <a:spcPct val="100000"/>
                        </a:lnSpc>
                        <a:spcBef>
                          <a:spcPts val="0"/>
                        </a:spcBef>
                        <a:spcAft>
                          <a:spcPts val="0"/>
                        </a:spcAft>
                        <a:buClr>
                          <a:srgbClr val="000000"/>
                        </a:buClr>
                        <a:buSzPts val="1400"/>
                        <a:buFont typeface="Calibri"/>
                        <a:buNone/>
                      </a:pPr>
                      <a:r>
                        <a:rPr lang="en" sz="1200" u="none" strike="noStrike" cap="none">
                          <a:sym typeface="Calibri"/>
                        </a:rPr>
                        <a:t>rs0, fk4, u39, gb6</a:t>
                      </a:r>
                      <a:endParaRPr sz="1200" u="none" strike="noStrike" cap="none">
                        <a:latin typeface="Calibri"/>
                        <a:ea typeface="Calibri"/>
                        <a:cs typeface="Calibri"/>
                        <a:sym typeface="Calibri"/>
                      </a:endParaRPr>
                    </a:p>
                  </a:txBody>
                  <a:tcPr marL="91450" marR="91450" marT="45725" marB="45725"/>
                </a:tc>
                <a:extLst>
                  <a:ext uri="{0D108BD9-81ED-4DB2-BD59-A6C34878D82A}">
                    <a16:rowId xmlns="" xmlns:a16="http://schemas.microsoft.com/office/drawing/2014/main" val="10004"/>
                  </a:ext>
                </a:extLst>
              </a:tr>
              <a:tr h="246035">
                <a:tc>
                  <a:txBody>
                    <a:bodyPr/>
                    <a:lstStyle/>
                    <a:p>
                      <a:pPr marL="0" marR="0" lvl="0" indent="0" algn="l" rtl="0">
                        <a:lnSpc>
                          <a:spcPct val="100000"/>
                        </a:lnSpc>
                        <a:spcBef>
                          <a:spcPts val="0"/>
                        </a:spcBef>
                        <a:spcAft>
                          <a:spcPts val="0"/>
                        </a:spcAft>
                        <a:buClr>
                          <a:srgbClr val="000000"/>
                        </a:buClr>
                        <a:buSzPts val="350"/>
                        <a:buFont typeface="Calibri"/>
                        <a:buNone/>
                      </a:pPr>
                      <a:r>
                        <a:rPr lang="en" sz="1200" u="none" strike="noStrike" cap="none">
                          <a:sym typeface="Calibri"/>
                        </a:rPr>
                        <a:t>BoM Seasonal Climate</a:t>
                      </a:r>
                      <a:endParaRPr sz="1200"/>
                    </a:p>
                  </a:txBody>
                  <a:tcPr marL="91450" marR="91450" marT="45725" marB="45725"/>
                </a:tc>
                <a:tc>
                  <a:txBody>
                    <a:bodyPr/>
                    <a:lstStyle/>
                    <a:p>
                      <a:pPr marL="0" marR="0" lvl="0" indent="0" algn="r" rtl="0">
                        <a:lnSpc>
                          <a:spcPct val="100000"/>
                        </a:lnSpc>
                        <a:spcBef>
                          <a:spcPts val="0"/>
                        </a:spcBef>
                        <a:spcAft>
                          <a:spcPts val="0"/>
                        </a:spcAft>
                        <a:buClr>
                          <a:srgbClr val="000000"/>
                        </a:buClr>
                        <a:buSzPts val="1400"/>
                        <a:buFont typeface="Calibri"/>
                        <a:buNone/>
                      </a:pPr>
                      <a:r>
                        <a:rPr lang="en" sz="1200" u="none" strike="noStrike" cap="none">
                          <a:sym typeface="Calibri"/>
                        </a:rPr>
                        <a:t>rr8, ub7</a:t>
                      </a:r>
                      <a:endParaRPr sz="1200"/>
                    </a:p>
                  </a:txBody>
                  <a:tcPr marL="91450" marR="91450" marT="45725" marB="45725"/>
                </a:tc>
                <a:extLst>
                  <a:ext uri="{0D108BD9-81ED-4DB2-BD59-A6C34878D82A}">
                    <a16:rowId xmlns="" xmlns:a16="http://schemas.microsoft.com/office/drawing/2014/main" val="10005"/>
                  </a:ext>
                </a:extLst>
              </a:tr>
              <a:tr h="267797">
                <a:tc>
                  <a:txBody>
                    <a:bodyPr/>
                    <a:lstStyle/>
                    <a:p>
                      <a:pPr marL="0" marR="0" lvl="0" indent="0" algn="l" rtl="0">
                        <a:lnSpc>
                          <a:spcPct val="100000"/>
                        </a:lnSpc>
                        <a:spcBef>
                          <a:spcPts val="0"/>
                        </a:spcBef>
                        <a:spcAft>
                          <a:spcPts val="0"/>
                        </a:spcAft>
                        <a:buClr>
                          <a:srgbClr val="000000"/>
                        </a:buClr>
                        <a:buSzPts val="350"/>
                        <a:buFont typeface="Calibri"/>
                        <a:buNone/>
                      </a:pPr>
                      <a:r>
                        <a:rPr lang="en" sz="1200" u="none" strike="noStrike" cap="none">
                          <a:sym typeface="Calibri"/>
                        </a:rPr>
                        <a:t>BoM Observations</a:t>
                      </a:r>
                      <a:endParaRPr sz="1200"/>
                    </a:p>
                  </a:txBody>
                  <a:tcPr marL="91450" marR="91450" marT="45725" marB="45725"/>
                </a:tc>
                <a:tc>
                  <a:txBody>
                    <a:bodyPr/>
                    <a:lstStyle/>
                    <a:p>
                      <a:pPr marL="0" marR="0" lvl="0" indent="0" algn="r" rtl="0">
                        <a:lnSpc>
                          <a:spcPct val="100000"/>
                        </a:lnSpc>
                        <a:spcBef>
                          <a:spcPts val="0"/>
                        </a:spcBef>
                        <a:spcAft>
                          <a:spcPts val="0"/>
                        </a:spcAft>
                        <a:buClr>
                          <a:srgbClr val="000000"/>
                        </a:buClr>
                        <a:buSzPts val="1400"/>
                        <a:buFont typeface="Calibri"/>
                        <a:buNone/>
                      </a:pPr>
                      <a:r>
                        <a:rPr lang="en" sz="1200" u="none" strike="noStrike" cap="none">
                          <a:sym typeface="Calibri"/>
                        </a:rPr>
                        <a:t>rr5</a:t>
                      </a:r>
                      <a:endParaRPr sz="1200"/>
                    </a:p>
                  </a:txBody>
                  <a:tcPr marL="91450" marR="91450" marT="45725" marB="45725"/>
                </a:tc>
                <a:extLst>
                  <a:ext uri="{0D108BD9-81ED-4DB2-BD59-A6C34878D82A}">
                    <a16:rowId xmlns="" xmlns:a16="http://schemas.microsoft.com/office/drawing/2014/main" val="10006"/>
                  </a:ext>
                </a:extLst>
              </a:tr>
              <a:tr h="263433">
                <a:tc>
                  <a:txBody>
                    <a:bodyPr/>
                    <a:lstStyle/>
                    <a:p>
                      <a:pPr marL="0" marR="0" lvl="0" indent="0" algn="l" rtl="0">
                        <a:lnSpc>
                          <a:spcPct val="100000"/>
                        </a:lnSpc>
                        <a:spcBef>
                          <a:spcPts val="0"/>
                        </a:spcBef>
                        <a:spcAft>
                          <a:spcPts val="0"/>
                        </a:spcAft>
                        <a:buClr>
                          <a:srgbClr val="000000"/>
                        </a:buClr>
                        <a:buSzPts val="350"/>
                        <a:buFont typeface="Calibri"/>
                        <a:buNone/>
                      </a:pPr>
                      <a:r>
                        <a:rPr lang="en" sz="1200" u="none" strike="noStrike" cap="none">
                          <a:sym typeface="Calibri"/>
                        </a:rPr>
                        <a:t>BoM Ocean-Marine</a:t>
                      </a:r>
                      <a:endParaRPr sz="1200"/>
                    </a:p>
                  </a:txBody>
                  <a:tcPr marL="91450" marR="91450" marT="45725" marB="45725"/>
                </a:tc>
                <a:tc>
                  <a:txBody>
                    <a:bodyPr/>
                    <a:lstStyle/>
                    <a:p>
                      <a:pPr marL="0" marR="0" lvl="0" indent="0" algn="r" rtl="0">
                        <a:lnSpc>
                          <a:spcPct val="100000"/>
                        </a:lnSpc>
                        <a:spcBef>
                          <a:spcPts val="0"/>
                        </a:spcBef>
                        <a:spcAft>
                          <a:spcPts val="0"/>
                        </a:spcAft>
                        <a:buClr>
                          <a:srgbClr val="000000"/>
                        </a:buClr>
                        <a:buSzPts val="1400"/>
                        <a:buFont typeface="Calibri"/>
                        <a:buNone/>
                      </a:pPr>
                      <a:r>
                        <a:rPr lang="en" sz="1200" u="none" strike="noStrike" cap="none">
                          <a:sym typeface="Calibri"/>
                        </a:rPr>
                        <a:t>rr6</a:t>
                      </a:r>
                      <a:endParaRPr sz="1200"/>
                    </a:p>
                  </a:txBody>
                  <a:tcPr marL="91450" marR="91450" marT="45725" marB="45725"/>
                </a:tc>
                <a:extLst>
                  <a:ext uri="{0D108BD9-81ED-4DB2-BD59-A6C34878D82A}">
                    <a16:rowId xmlns="" xmlns:a16="http://schemas.microsoft.com/office/drawing/2014/main" val="10007"/>
                  </a:ext>
                </a:extLst>
              </a:tr>
              <a:tr h="259068">
                <a:tc>
                  <a:txBody>
                    <a:bodyPr/>
                    <a:lstStyle/>
                    <a:p>
                      <a:pPr marL="0" marR="0" lvl="0" indent="0" algn="l" rtl="0">
                        <a:lnSpc>
                          <a:spcPct val="100000"/>
                        </a:lnSpc>
                        <a:spcBef>
                          <a:spcPts val="0"/>
                        </a:spcBef>
                        <a:spcAft>
                          <a:spcPts val="0"/>
                        </a:spcAft>
                        <a:buClr>
                          <a:srgbClr val="000000"/>
                        </a:buClr>
                        <a:buSzPts val="1400"/>
                        <a:buFont typeface="Calibri"/>
                        <a:buNone/>
                      </a:pPr>
                      <a:r>
                        <a:rPr lang="en" sz="1200" u="none" strike="noStrike" cap="none" dirty="0">
                          <a:sym typeface="Calibri"/>
                        </a:rPr>
                        <a:t>ARCCSS/CLEX collections, including ERA-Interim (6hrly)</a:t>
                      </a:r>
                      <a:endParaRPr sz="1200" dirty="0"/>
                    </a:p>
                  </a:txBody>
                  <a:tcPr marL="91450" marR="91450" marT="45725" marB="45725"/>
                </a:tc>
                <a:tc>
                  <a:txBody>
                    <a:bodyPr/>
                    <a:lstStyle/>
                    <a:p>
                      <a:pPr marL="0" marR="0" lvl="0" indent="0" algn="r" rtl="0">
                        <a:lnSpc>
                          <a:spcPct val="100000"/>
                        </a:lnSpc>
                        <a:spcBef>
                          <a:spcPts val="0"/>
                        </a:spcBef>
                        <a:spcAft>
                          <a:spcPts val="0"/>
                        </a:spcAft>
                        <a:buClr>
                          <a:srgbClr val="000000"/>
                        </a:buClr>
                        <a:buSzPts val="1400"/>
                        <a:buFont typeface="Calibri"/>
                        <a:buNone/>
                      </a:pPr>
                      <a:r>
                        <a:rPr lang="en" sz="1200" u="none" strike="noStrike" cap="none">
                          <a:sym typeface="Calibri"/>
                        </a:rPr>
                        <a:t>ua8, ub4</a:t>
                      </a:r>
                      <a:endParaRPr sz="1200"/>
                    </a:p>
                  </a:txBody>
                  <a:tcPr marL="91450" marR="91450" marT="45725" marB="45725"/>
                </a:tc>
                <a:extLst>
                  <a:ext uri="{0D108BD9-81ED-4DB2-BD59-A6C34878D82A}">
                    <a16:rowId xmlns="" xmlns:a16="http://schemas.microsoft.com/office/drawing/2014/main" val="10010"/>
                  </a:ext>
                </a:extLst>
              </a:tr>
              <a:tr h="304150">
                <a:tc>
                  <a:txBody>
                    <a:bodyPr/>
                    <a:lstStyle/>
                    <a:p>
                      <a:pPr marL="0" marR="0" lvl="0" indent="0" algn="l" rtl="0">
                        <a:lnSpc>
                          <a:spcPct val="100000"/>
                        </a:lnSpc>
                        <a:spcBef>
                          <a:spcPts val="0"/>
                        </a:spcBef>
                        <a:spcAft>
                          <a:spcPts val="0"/>
                        </a:spcAft>
                        <a:buClr>
                          <a:srgbClr val="000000"/>
                        </a:buClr>
                        <a:buSzPts val="1400"/>
                        <a:buFont typeface="Calibri"/>
                        <a:buNone/>
                      </a:pPr>
                      <a:r>
                        <a:rPr lang="en" sz="1200" u="none" strike="noStrike" cap="none" dirty="0">
                          <a:sym typeface="Calibri"/>
                        </a:rPr>
                        <a:t>OFES, YOTC, ACCESS-CM, CABLE</a:t>
                      </a:r>
                      <a:endParaRPr sz="1200" dirty="0"/>
                    </a:p>
                  </a:txBody>
                  <a:tcPr marL="91450" marR="91450" marT="45725" marB="45725"/>
                </a:tc>
                <a:tc>
                  <a:txBody>
                    <a:bodyPr/>
                    <a:lstStyle/>
                    <a:p>
                      <a:pPr marL="0" marR="0" lvl="0" indent="0" algn="r" rtl="0">
                        <a:lnSpc>
                          <a:spcPct val="100000"/>
                        </a:lnSpc>
                        <a:spcBef>
                          <a:spcPts val="0"/>
                        </a:spcBef>
                        <a:spcAft>
                          <a:spcPts val="0"/>
                        </a:spcAft>
                        <a:buClr>
                          <a:srgbClr val="000000"/>
                        </a:buClr>
                        <a:buSzPts val="1400"/>
                        <a:buFont typeface="Calibri"/>
                        <a:buNone/>
                      </a:pPr>
                      <a:r>
                        <a:rPr lang="en" sz="1200" u="none" strike="noStrike" cap="none" dirty="0">
                          <a:sym typeface="Calibri"/>
                        </a:rPr>
                        <a:t>rq5, rq7, gh5, wd9</a:t>
                      </a:r>
                      <a:endParaRPr sz="1200" dirty="0"/>
                    </a:p>
                  </a:txBody>
                  <a:tcPr marL="91450" marR="91450" marT="45725" marB="45725"/>
                </a:tc>
                <a:extLst>
                  <a:ext uri="{0D108BD9-81ED-4DB2-BD59-A6C34878D82A}">
                    <a16:rowId xmlns="" xmlns:a16="http://schemas.microsoft.com/office/drawing/2014/main" val="1001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8"/>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Overview</a:t>
            </a:r>
            <a:endParaRPr/>
          </a:p>
        </p:txBody>
      </p:sp>
      <p:pic>
        <p:nvPicPr>
          <p:cNvPr id="501" name="Google Shape;501;p68"/>
          <p:cNvPicPr preferRelativeResize="0"/>
          <p:nvPr/>
        </p:nvPicPr>
        <p:blipFill rotWithShape="1">
          <a:blip r:embed="rId3">
            <a:alphaModFix/>
          </a:blip>
          <a:srcRect/>
          <a:stretch/>
        </p:blipFill>
        <p:spPr>
          <a:xfrm>
            <a:off x="3852261" y="784926"/>
            <a:ext cx="5206964" cy="3807600"/>
          </a:xfrm>
          <a:prstGeom prst="rect">
            <a:avLst/>
          </a:prstGeom>
          <a:noFill/>
          <a:ln>
            <a:noFill/>
          </a:ln>
        </p:spPr>
      </p:pic>
      <p:sp>
        <p:nvSpPr>
          <p:cNvPr id="502" name="Google Shape;502;p68"/>
          <p:cNvSpPr txBox="1"/>
          <p:nvPr/>
        </p:nvSpPr>
        <p:spPr>
          <a:xfrm>
            <a:off x="115549" y="674325"/>
            <a:ext cx="3915000" cy="3807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800">
                <a:solidFill>
                  <a:srgbClr val="000000"/>
                </a:solidFill>
                <a:latin typeface="Calibri"/>
                <a:ea typeface="Calibri"/>
                <a:cs typeface="Calibri"/>
                <a:sym typeface="Calibri"/>
              </a:rPr>
              <a:t>Datasets are stored on the NCI global filesystems. These are called: </a:t>
            </a:r>
            <a:endParaRPr sz="1800">
              <a:solidFill>
                <a:srgbClr val="000000"/>
              </a:solidFill>
              <a:latin typeface="Calibri"/>
              <a:ea typeface="Calibri"/>
              <a:cs typeface="Calibri"/>
              <a:sym typeface="Calibri"/>
            </a:endParaRPr>
          </a:p>
          <a:p>
            <a:pPr marL="0" lvl="0" indent="457200" algn="l" rtl="0">
              <a:spcBef>
                <a:spcPts val="0"/>
              </a:spcBef>
              <a:spcAft>
                <a:spcPts val="0"/>
              </a:spcAft>
              <a:buNone/>
            </a:pPr>
            <a:r>
              <a:rPr lang="en" sz="1800">
                <a:solidFill>
                  <a:srgbClr val="000000"/>
                </a:solidFill>
                <a:latin typeface="Calibri"/>
                <a:ea typeface="Calibri"/>
                <a:cs typeface="Calibri"/>
                <a:sym typeface="Calibri"/>
              </a:rPr>
              <a:t>/g/data1a</a:t>
            </a:r>
            <a:endParaRPr sz="1800">
              <a:solidFill>
                <a:srgbClr val="000000"/>
              </a:solidFill>
              <a:latin typeface="Calibri"/>
              <a:ea typeface="Calibri"/>
              <a:cs typeface="Calibri"/>
              <a:sym typeface="Calibri"/>
            </a:endParaRPr>
          </a:p>
          <a:p>
            <a:pPr marL="0" lvl="0" indent="457200" algn="l" rtl="0">
              <a:spcBef>
                <a:spcPts val="0"/>
              </a:spcBef>
              <a:spcAft>
                <a:spcPts val="0"/>
              </a:spcAft>
              <a:buClr>
                <a:schemeClr val="dk1"/>
              </a:buClr>
              <a:buSzPts val="1100"/>
              <a:buFont typeface="Arial"/>
              <a:buNone/>
            </a:pPr>
            <a:r>
              <a:rPr lang="en" sz="1800">
                <a:solidFill>
                  <a:schemeClr val="dk1"/>
                </a:solidFill>
                <a:latin typeface="Calibri"/>
                <a:ea typeface="Calibri"/>
                <a:cs typeface="Calibri"/>
                <a:sym typeface="Calibri"/>
              </a:rPr>
              <a:t>/g/data1b</a:t>
            </a:r>
            <a:endParaRPr sz="1800">
              <a:latin typeface="Calibri"/>
              <a:ea typeface="Calibri"/>
              <a:cs typeface="Calibri"/>
              <a:sym typeface="Calibri"/>
            </a:endParaRPr>
          </a:p>
          <a:p>
            <a:pPr marL="0" lvl="0" indent="457200" algn="l" rtl="0">
              <a:spcBef>
                <a:spcPts val="0"/>
              </a:spcBef>
              <a:spcAft>
                <a:spcPts val="0"/>
              </a:spcAft>
              <a:buNone/>
            </a:pPr>
            <a:r>
              <a:rPr lang="en" sz="1800">
                <a:solidFill>
                  <a:srgbClr val="000000"/>
                </a:solidFill>
                <a:latin typeface="Calibri"/>
                <a:ea typeface="Calibri"/>
                <a:cs typeface="Calibri"/>
                <a:sym typeface="Calibri"/>
              </a:rPr>
              <a:t>/g/data2</a:t>
            </a:r>
            <a:endParaRPr sz="1800">
              <a:solidFill>
                <a:srgbClr val="000000"/>
              </a:solidFill>
              <a:latin typeface="Calibri"/>
              <a:ea typeface="Calibri"/>
              <a:cs typeface="Calibri"/>
              <a:sym typeface="Calibri"/>
            </a:endParaRPr>
          </a:p>
          <a:p>
            <a:pPr marL="0" lvl="0" indent="457200" algn="l" rtl="0">
              <a:spcBef>
                <a:spcPts val="0"/>
              </a:spcBef>
              <a:spcAft>
                <a:spcPts val="0"/>
              </a:spcAft>
              <a:buNone/>
            </a:pPr>
            <a:r>
              <a:rPr lang="en" sz="1800">
                <a:solidFill>
                  <a:srgbClr val="000000"/>
                </a:solidFill>
                <a:latin typeface="Calibri"/>
                <a:ea typeface="Calibri"/>
                <a:cs typeface="Calibri"/>
                <a:sym typeface="Calibri"/>
              </a:rPr>
              <a:t>/g/data3</a:t>
            </a:r>
            <a:endParaRPr sz="1800">
              <a:solidFill>
                <a:srgbClr val="000000"/>
              </a:solidFill>
              <a:latin typeface="Calibri"/>
              <a:ea typeface="Calibri"/>
              <a:cs typeface="Calibri"/>
              <a:sym typeface="Calibri"/>
            </a:endParaRPr>
          </a:p>
          <a:p>
            <a:pPr marL="0" lvl="0" indent="0" algn="l" rtl="0">
              <a:spcBef>
                <a:spcPts val="0"/>
              </a:spcBef>
              <a:spcAft>
                <a:spcPts val="0"/>
              </a:spcAft>
              <a:buNone/>
            </a:pPr>
            <a:endParaRPr sz="1800">
              <a:solidFill>
                <a:srgbClr val="000000"/>
              </a:solidFill>
              <a:latin typeface="Calibri"/>
              <a:ea typeface="Calibri"/>
              <a:cs typeface="Calibri"/>
              <a:sym typeface="Calibri"/>
            </a:endParaRPr>
          </a:p>
          <a:p>
            <a:pPr marL="0" lvl="0" indent="0" algn="l" rtl="0">
              <a:spcBef>
                <a:spcPts val="0"/>
              </a:spcBef>
              <a:spcAft>
                <a:spcPts val="0"/>
              </a:spcAft>
              <a:buNone/>
            </a:pPr>
            <a:r>
              <a:rPr lang="en" sz="1800">
                <a:latin typeface="Calibri"/>
                <a:ea typeface="Calibri"/>
                <a:cs typeface="Calibri"/>
                <a:sym typeface="Calibri"/>
              </a:rPr>
              <a:t>On the VDI these are all symlinked from </a:t>
            </a:r>
            <a:r>
              <a:rPr lang="en" sz="1800" b="1">
                <a:latin typeface="Calibri"/>
                <a:ea typeface="Calibri"/>
                <a:cs typeface="Calibri"/>
                <a:sym typeface="Calibri"/>
              </a:rPr>
              <a:t>/g/data</a:t>
            </a:r>
            <a:r>
              <a:rPr lang="en" sz="1800">
                <a:latin typeface="Calibri"/>
                <a:ea typeface="Calibri"/>
                <a:cs typeface="Calibri"/>
                <a:sym typeface="Calibri"/>
              </a:rPr>
              <a:t> (you don’t have to remember the number). </a:t>
            </a:r>
            <a:endParaRPr sz="1800">
              <a:solidFill>
                <a:srgbClr val="000000"/>
              </a:solidFill>
              <a:latin typeface="Calibri"/>
              <a:ea typeface="Calibri"/>
              <a:cs typeface="Calibri"/>
              <a:sym typeface="Calibri"/>
            </a:endParaRPr>
          </a:p>
          <a:p>
            <a:pPr marL="0" lvl="0" indent="457200" algn="l" rtl="0">
              <a:spcBef>
                <a:spcPts val="0"/>
              </a:spcBef>
              <a:spcAft>
                <a:spcPts val="0"/>
              </a:spcAft>
              <a:buNone/>
            </a:pPr>
            <a:endParaRPr sz="1800">
              <a:solidFill>
                <a:srgbClr val="000000"/>
              </a:solidFill>
              <a:latin typeface="Calibri"/>
              <a:ea typeface="Calibri"/>
              <a:cs typeface="Calibri"/>
              <a:sym typeface="Calibri"/>
            </a:endParaRPr>
          </a:p>
          <a:p>
            <a:pPr marL="0" lvl="0" indent="0" algn="l" rtl="0">
              <a:spcBef>
                <a:spcPts val="0"/>
              </a:spcBef>
              <a:spcAft>
                <a:spcPts val="0"/>
              </a:spcAft>
              <a:buNone/>
            </a:pPr>
            <a:r>
              <a:rPr lang="en" sz="1800">
                <a:solidFill>
                  <a:srgbClr val="000000"/>
                </a:solidFill>
                <a:latin typeface="Calibri"/>
                <a:ea typeface="Calibri"/>
                <a:cs typeface="Calibri"/>
                <a:sym typeface="Calibri"/>
              </a:rPr>
              <a:t>The data stored on these filesystems are available to NCI’s raijin, the VDI, and data services.</a:t>
            </a:r>
            <a:endParaRPr sz="1800">
              <a:solidFill>
                <a:srgbClr val="000000"/>
              </a:solidFill>
              <a:latin typeface="Calibri"/>
              <a:ea typeface="Calibri"/>
              <a:cs typeface="Calibri"/>
              <a:sym typeface="Calibri"/>
            </a:endParaRPr>
          </a:p>
          <a:p>
            <a:pPr marL="0" lvl="0" indent="0" algn="l" rtl="0">
              <a:spcBef>
                <a:spcPts val="0"/>
              </a:spcBef>
              <a:spcAft>
                <a:spcPts val="0"/>
              </a:spcAft>
              <a:buNone/>
            </a:pPr>
            <a:endParaRPr sz="225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9"/>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Types of data formats</a:t>
            </a:r>
            <a:endParaRPr/>
          </a:p>
        </p:txBody>
      </p:sp>
      <p:sp>
        <p:nvSpPr>
          <p:cNvPr id="508" name="Google Shape;508;p69"/>
          <p:cNvSpPr txBox="1">
            <a:spLocks noGrp="1"/>
          </p:cNvSpPr>
          <p:nvPr>
            <p:ph type="body" idx="1"/>
          </p:nvPr>
        </p:nvSpPr>
        <p:spPr>
          <a:xfrm>
            <a:off x="432175" y="943975"/>
            <a:ext cx="8234100" cy="17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09" name="Google Shape;509;p69"/>
          <p:cNvPicPr preferRelativeResize="0"/>
          <p:nvPr/>
        </p:nvPicPr>
        <p:blipFill>
          <a:blip r:embed="rId3">
            <a:alphaModFix/>
          </a:blip>
          <a:stretch>
            <a:fillRect/>
          </a:stretch>
        </p:blipFill>
        <p:spPr>
          <a:xfrm>
            <a:off x="5564965" y="2869675"/>
            <a:ext cx="3055934" cy="1728600"/>
          </a:xfrm>
          <a:prstGeom prst="rect">
            <a:avLst/>
          </a:prstGeom>
          <a:noFill/>
          <a:ln>
            <a:noFill/>
          </a:ln>
        </p:spPr>
      </p:pic>
      <p:sp>
        <p:nvSpPr>
          <p:cNvPr id="510" name="Google Shape;510;p69"/>
          <p:cNvSpPr txBox="1"/>
          <p:nvPr/>
        </p:nvSpPr>
        <p:spPr>
          <a:xfrm>
            <a:off x="764725" y="1376175"/>
            <a:ext cx="3827100" cy="1966800"/>
          </a:xfrm>
          <a:prstGeom prst="rect">
            <a:avLst/>
          </a:prstGeom>
          <a:solidFill>
            <a:srgbClr val="D0E0E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Range of formats: </a:t>
            </a:r>
            <a:endParaRPr b="1"/>
          </a:p>
          <a:p>
            <a:pPr marL="0" lvl="0" indent="0" algn="l" rtl="0">
              <a:spcBef>
                <a:spcPts val="0"/>
              </a:spcBef>
              <a:spcAft>
                <a:spcPts val="0"/>
              </a:spcAft>
              <a:buNone/>
            </a:pPr>
            <a:endParaRPr/>
          </a:p>
          <a:p>
            <a:pPr marL="914400" lvl="0" indent="-317500" algn="l" rtl="0">
              <a:lnSpc>
                <a:spcPct val="115000"/>
              </a:lnSpc>
              <a:spcBef>
                <a:spcPts val="0"/>
              </a:spcBef>
              <a:spcAft>
                <a:spcPts val="0"/>
              </a:spcAft>
              <a:buSzPts val="1400"/>
              <a:buChar char="●"/>
            </a:pPr>
            <a:r>
              <a:rPr lang="en"/>
              <a:t>NetCDF/HDF5</a:t>
            </a:r>
            <a:endParaRPr/>
          </a:p>
          <a:p>
            <a:pPr marL="914400" lvl="0" indent="-317500" algn="l" rtl="0">
              <a:lnSpc>
                <a:spcPct val="115000"/>
              </a:lnSpc>
              <a:spcBef>
                <a:spcPts val="0"/>
              </a:spcBef>
              <a:spcAft>
                <a:spcPts val="0"/>
              </a:spcAft>
              <a:buSzPts val="1400"/>
              <a:buChar char="●"/>
            </a:pPr>
            <a:r>
              <a:rPr lang="en"/>
              <a:t>GeoTIFF</a:t>
            </a:r>
            <a:endParaRPr/>
          </a:p>
          <a:p>
            <a:pPr marL="914400" lvl="0" indent="-317500" algn="l" rtl="0">
              <a:lnSpc>
                <a:spcPct val="115000"/>
              </a:lnSpc>
              <a:spcBef>
                <a:spcPts val="0"/>
              </a:spcBef>
              <a:spcAft>
                <a:spcPts val="0"/>
              </a:spcAft>
              <a:buSzPts val="1400"/>
              <a:buChar char="●"/>
            </a:pPr>
            <a:r>
              <a:rPr lang="en"/>
              <a:t>GRIB</a:t>
            </a:r>
            <a:endParaRPr/>
          </a:p>
          <a:p>
            <a:pPr marL="914400" lvl="0" indent="-317500" algn="l" rtl="0">
              <a:lnSpc>
                <a:spcPct val="115000"/>
              </a:lnSpc>
              <a:spcBef>
                <a:spcPts val="0"/>
              </a:spcBef>
              <a:spcAft>
                <a:spcPts val="0"/>
              </a:spcAft>
              <a:buSzPts val="1400"/>
              <a:buChar char="●"/>
            </a:pPr>
            <a:r>
              <a:rPr lang="en"/>
              <a:t>...</a:t>
            </a:r>
            <a:endParaRPr/>
          </a:p>
          <a:p>
            <a:pPr marL="914400" lvl="0" indent="-317500" algn="l" rtl="0">
              <a:lnSpc>
                <a:spcPct val="115000"/>
              </a:lnSpc>
              <a:spcBef>
                <a:spcPts val="0"/>
              </a:spcBef>
              <a:spcAft>
                <a:spcPts val="0"/>
              </a:spcAft>
              <a:buSzPts val="1400"/>
              <a:buChar char="●"/>
            </a:pPr>
            <a:r>
              <a:rPr lang="en"/>
              <a:t>(Proprietary formats)</a:t>
            </a:r>
            <a:endParaRPr/>
          </a:p>
        </p:txBody>
      </p:sp>
      <p:pic>
        <p:nvPicPr>
          <p:cNvPr id="511" name="Google Shape;511;p69"/>
          <p:cNvPicPr preferRelativeResize="0"/>
          <p:nvPr/>
        </p:nvPicPr>
        <p:blipFill>
          <a:blip r:embed="rId4">
            <a:alphaModFix/>
          </a:blip>
          <a:stretch>
            <a:fillRect/>
          </a:stretch>
        </p:blipFill>
        <p:spPr>
          <a:xfrm>
            <a:off x="6919877" y="803025"/>
            <a:ext cx="1645923" cy="1728600"/>
          </a:xfrm>
          <a:prstGeom prst="rect">
            <a:avLst/>
          </a:prstGeom>
          <a:noFill/>
          <a:ln>
            <a:noFill/>
          </a:ln>
        </p:spPr>
      </p:pic>
      <p:pic>
        <p:nvPicPr>
          <p:cNvPr id="512" name="Google Shape;512;p69"/>
          <p:cNvPicPr preferRelativeResize="0"/>
          <p:nvPr/>
        </p:nvPicPr>
        <p:blipFill>
          <a:blip r:embed="rId5">
            <a:alphaModFix/>
          </a:blip>
          <a:stretch>
            <a:fillRect/>
          </a:stretch>
        </p:blipFill>
        <p:spPr>
          <a:xfrm>
            <a:off x="101400" y="4773825"/>
            <a:ext cx="839050" cy="291825"/>
          </a:xfrm>
          <a:prstGeom prst="rect">
            <a:avLst/>
          </a:prstGeom>
          <a:noFill/>
          <a:ln>
            <a:noFill/>
          </a:ln>
        </p:spPr>
      </p:pic>
      <p:sp>
        <p:nvSpPr>
          <p:cNvPr id="513" name="Google Shape;513;p69"/>
          <p:cNvSpPr txBox="1"/>
          <p:nvPr/>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 National Computational Infrastructure 2018</a:t>
            </a:r>
            <a:endParaRPr sz="700">
              <a:solidFill>
                <a:srgbClr val="FFFFFF"/>
              </a:solidFill>
            </a:endParaRPr>
          </a:p>
        </p:txBody>
      </p:sp>
      <p:pic>
        <p:nvPicPr>
          <p:cNvPr id="514" name="Google Shape;514;p69"/>
          <p:cNvPicPr preferRelativeResize="0"/>
          <p:nvPr/>
        </p:nvPicPr>
        <p:blipFill>
          <a:blip r:embed="rId6">
            <a:alphaModFix/>
          </a:blip>
          <a:stretch>
            <a:fillRect/>
          </a:stretch>
        </p:blipFill>
        <p:spPr>
          <a:xfrm>
            <a:off x="5609297" y="1898425"/>
            <a:ext cx="964151" cy="526475"/>
          </a:xfrm>
          <a:prstGeom prst="rect">
            <a:avLst/>
          </a:prstGeom>
          <a:noFill/>
          <a:ln>
            <a:noFill/>
          </a:ln>
        </p:spPr>
      </p:pic>
      <p:pic>
        <p:nvPicPr>
          <p:cNvPr id="515" name="Google Shape;515;p69"/>
          <p:cNvPicPr preferRelativeResize="0"/>
          <p:nvPr/>
        </p:nvPicPr>
        <p:blipFill>
          <a:blip r:embed="rId7">
            <a:alphaModFix/>
          </a:blip>
          <a:stretch>
            <a:fillRect/>
          </a:stretch>
        </p:blipFill>
        <p:spPr>
          <a:xfrm>
            <a:off x="5609300" y="972750"/>
            <a:ext cx="1068000" cy="767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70"/>
          <p:cNvSpPr txBox="1"/>
          <p:nvPr/>
        </p:nvSpPr>
        <p:spPr>
          <a:xfrm>
            <a:off x="475700" y="842850"/>
            <a:ext cx="4803300" cy="32067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b="1"/>
              <a:t>Network Common Data Form (NetCDF) &amp; </a:t>
            </a:r>
            <a:endParaRPr b="1"/>
          </a:p>
          <a:p>
            <a:pPr marL="0" lvl="0" indent="0" algn="l" rtl="0">
              <a:spcBef>
                <a:spcPts val="0"/>
              </a:spcBef>
              <a:spcAft>
                <a:spcPts val="0"/>
              </a:spcAft>
              <a:buNone/>
            </a:pPr>
            <a:r>
              <a:rPr lang="en" b="1"/>
              <a:t>Hierarchical Data Format (HDF5)</a:t>
            </a:r>
            <a:endParaRPr b="1"/>
          </a:p>
          <a:p>
            <a:pPr marL="0" lvl="0" indent="0" algn="l" rtl="0">
              <a:spcBef>
                <a:spcPts val="0"/>
              </a:spcBef>
              <a:spcAft>
                <a:spcPts val="0"/>
              </a:spcAft>
              <a:buNone/>
            </a:pPr>
            <a:endParaRPr b="1"/>
          </a:p>
          <a:p>
            <a:pPr marL="457200" lvl="0" indent="-317500" algn="l" rtl="0">
              <a:lnSpc>
                <a:spcPct val="100000"/>
              </a:lnSpc>
              <a:spcBef>
                <a:spcPts val="0"/>
              </a:spcBef>
              <a:spcAft>
                <a:spcPts val="0"/>
              </a:spcAft>
              <a:buSzPts val="1400"/>
              <a:buChar char="●"/>
            </a:pPr>
            <a:r>
              <a:rPr lang="en"/>
              <a:t>Support a wide variety of data types as well as data structures: </a:t>
            </a:r>
            <a:endParaRPr/>
          </a:p>
          <a:p>
            <a:pPr marL="0" lvl="0" indent="0" algn="l" rtl="0">
              <a:lnSpc>
                <a:spcPct val="100000"/>
              </a:lnSpc>
              <a:spcBef>
                <a:spcPts val="0"/>
              </a:spcBef>
              <a:spcAft>
                <a:spcPts val="0"/>
              </a:spcAft>
              <a:buNone/>
            </a:pPr>
            <a:endParaRPr/>
          </a:p>
          <a:p>
            <a:pPr marL="914400" lvl="1" indent="-317500" algn="l" rtl="0">
              <a:lnSpc>
                <a:spcPct val="100000"/>
              </a:lnSpc>
              <a:spcBef>
                <a:spcPts val="0"/>
              </a:spcBef>
              <a:spcAft>
                <a:spcPts val="0"/>
              </a:spcAft>
              <a:buSzPts val="1400"/>
              <a:buChar char="○"/>
            </a:pPr>
            <a:r>
              <a:rPr lang="en"/>
              <a:t>Scientific data arrays</a:t>
            </a:r>
            <a:endParaRPr/>
          </a:p>
          <a:p>
            <a:pPr marL="914400" lvl="1" indent="-317500" algn="l" rtl="0">
              <a:lnSpc>
                <a:spcPct val="100000"/>
              </a:lnSpc>
              <a:spcBef>
                <a:spcPts val="0"/>
              </a:spcBef>
              <a:spcAft>
                <a:spcPts val="0"/>
              </a:spcAft>
              <a:buSzPts val="1400"/>
              <a:buChar char="○"/>
            </a:pPr>
            <a:r>
              <a:rPr lang="en"/>
              <a:t>Tables</a:t>
            </a:r>
            <a:endParaRPr/>
          </a:p>
          <a:p>
            <a:pPr marL="914400" lvl="1" indent="-317500" algn="l" rtl="0">
              <a:lnSpc>
                <a:spcPct val="100000"/>
              </a:lnSpc>
              <a:spcBef>
                <a:spcPts val="0"/>
              </a:spcBef>
              <a:spcAft>
                <a:spcPts val="0"/>
              </a:spcAft>
              <a:buSzPts val="1400"/>
              <a:buChar char="○"/>
            </a:pPr>
            <a:r>
              <a:rPr lang="en"/>
              <a:t>Raster/image data</a:t>
            </a:r>
            <a:endParaRPr/>
          </a:p>
          <a:p>
            <a:pPr marL="914400" lvl="1" indent="-317500" algn="l" rtl="0">
              <a:lnSpc>
                <a:spcPct val="100000"/>
              </a:lnSpc>
              <a:spcBef>
                <a:spcPts val="0"/>
              </a:spcBef>
              <a:spcAft>
                <a:spcPts val="0"/>
              </a:spcAft>
              <a:buSzPts val="1400"/>
              <a:buChar char="○"/>
            </a:pPr>
            <a:r>
              <a:rPr lang="en"/>
              <a:t>String data</a:t>
            </a:r>
            <a:endParaRPr/>
          </a:p>
          <a:p>
            <a:pPr marL="914400" lvl="1" indent="-317500" algn="l" rtl="0">
              <a:lnSpc>
                <a:spcPct val="100000"/>
              </a:lnSpc>
              <a:spcBef>
                <a:spcPts val="0"/>
              </a:spcBef>
              <a:spcAft>
                <a:spcPts val="0"/>
              </a:spcAft>
              <a:buSzPts val="1400"/>
              <a:buChar char="○"/>
            </a:pPr>
            <a:r>
              <a:rPr lang="en"/>
              <a:t>Etc...</a:t>
            </a:r>
            <a:endParaRPr/>
          </a:p>
          <a:p>
            <a:pPr marL="457200" lvl="0" indent="0" algn="l" rtl="0">
              <a:lnSpc>
                <a:spcPct val="100000"/>
              </a:lnSpc>
              <a:spcBef>
                <a:spcPts val="0"/>
              </a:spcBef>
              <a:spcAft>
                <a:spcPts val="0"/>
              </a:spcAft>
              <a:buNone/>
            </a:pPr>
            <a:endParaRPr/>
          </a:p>
          <a:p>
            <a:pPr marL="457200" lvl="0" indent="-317500" algn="l" rtl="0">
              <a:lnSpc>
                <a:spcPct val="100000"/>
              </a:lnSpc>
              <a:spcBef>
                <a:spcPts val="0"/>
              </a:spcBef>
              <a:spcAft>
                <a:spcPts val="0"/>
              </a:spcAft>
              <a:buSzPts val="1400"/>
              <a:buChar char="●"/>
            </a:pPr>
            <a:r>
              <a:rPr lang="en"/>
              <a:t>Used across large (and growing) spectrum of subject disciplines</a:t>
            </a:r>
            <a:endParaRPr/>
          </a:p>
          <a:p>
            <a:pPr marL="914400" lvl="0" indent="0" algn="l" rtl="0">
              <a:lnSpc>
                <a:spcPct val="100000"/>
              </a:lnSpc>
              <a:spcBef>
                <a:spcPts val="0"/>
              </a:spcBef>
              <a:spcAft>
                <a:spcPts val="0"/>
              </a:spcAft>
              <a:buNone/>
            </a:pPr>
            <a:endParaRPr b="1"/>
          </a:p>
          <a:p>
            <a:pPr marL="914400" lvl="0" indent="0" algn="l" rtl="0">
              <a:lnSpc>
                <a:spcPct val="100000"/>
              </a:lnSpc>
              <a:spcBef>
                <a:spcPts val="0"/>
              </a:spcBef>
              <a:spcAft>
                <a:spcPts val="0"/>
              </a:spcAft>
              <a:buNone/>
            </a:pPr>
            <a:r>
              <a:rPr lang="en" b="1"/>
              <a:t>Big pro: </a:t>
            </a:r>
            <a:r>
              <a:rPr lang="en"/>
              <a:t>Common formats enable transdisciplinary interoperability.</a:t>
            </a:r>
            <a:endParaRPr/>
          </a:p>
          <a:p>
            <a:pPr marL="182880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
        <p:nvSpPr>
          <p:cNvPr id="521" name="Google Shape;521;p70"/>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100">
                <a:solidFill>
                  <a:srgbClr val="FFFFFF"/>
                </a:solidFill>
              </a:rPr>
              <a:t>NetCDF and HDF5</a:t>
            </a:r>
            <a:endParaRPr sz="2100">
              <a:solidFill>
                <a:srgbClr val="FFFFFF"/>
              </a:solidFill>
            </a:endParaRPr>
          </a:p>
        </p:txBody>
      </p:sp>
      <p:pic>
        <p:nvPicPr>
          <p:cNvPr id="522" name="Google Shape;522;p70"/>
          <p:cNvPicPr preferRelativeResize="0"/>
          <p:nvPr/>
        </p:nvPicPr>
        <p:blipFill>
          <a:blip r:embed="rId3">
            <a:alphaModFix/>
          </a:blip>
          <a:stretch>
            <a:fillRect/>
          </a:stretch>
        </p:blipFill>
        <p:spPr>
          <a:xfrm>
            <a:off x="6075725" y="2755099"/>
            <a:ext cx="1852624" cy="1011625"/>
          </a:xfrm>
          <a:prstGeom prst="rect">
            <a:avLst/>
          </a:prstGeom>
          <a:noFill/>
          <a:ln>
            <a:noFill/>
          </a:ln>
        </p:spPr>
      </p:pic>
      <p:pic>
        <p:nvPicPr>
          <p:cNvPr id="523" name="Google Shape;523;p70"/>
          <p:cNvPicPr preferRelativeResize="0"/>
          <p:nvPr/>
        </p:nvPicPr>
        <p:blipFill>
          <a:blip r:embed="rId4">
            <a:alphaModFix/>
          </a:blip>
          <a:stretch>
            <a:fillRect/>
          </a:stretch>
        </p:blipFill>
        <p:spPr>
          <a:xfrm>
            <a:off x="6035325" y="995250"/>
            <a:ext cx="2095500" cy="1504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71"/>
          <p:cNvSpPr txBox="1"/>
          <p:nvPr/>
        </p:nvSpPr>
        <p:spPr>
          <a:xfrm>
            <a:off x="233775" y="715550"/>
            <a:ext cx="8639400" cy="37653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b="1"/>
              <a:t>Network Common Data Form (NetCDF) &amp; Hierarchical Data Format (HDF)</a:t>
            </a: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15000"/>
              </a:lnSpc>
              <a:spcBef>
                <a:spcPts val="0"/>
              </a:spcBef>
              <a:spcAft>
                <a:spcPts val="0"/>
              </a:spcAft>
              <a:buNone/>
            </a:pPr>
            <a:r>
              <a:rPr lang="en" sz="1000"/>
              <a:t>(from Unidata: </a:t>
            </a:r>
            <a:r>
              <a:rPr lang="en" sz="1000" u="sng">
                <a:solidFill>
                  <a:schemeClr val="hlink"/>
                </a:solidFill>
                <a:hlinkClick r:id="rId3"/>
              </a:rPr>
              <a:t>http://www.unidata.ucar.edu/software/netcdf/docs/faq.html#whatisit</a:t>
            </a:r>
            <a:r>
              <a:rPr lang="en" sz="1000"/>
              <a:t>)</a:t>
            </a:r>
            <a:endParaRPr sz="1000"/>
          </a:p>
          <a:p>
            <a:pPr marL="342900" lvl="0" indent="-254000" algn="l" rtl="0">
              <a:lnSpc>
                <a:spcPct val="150000"/>
              </a:lnSpc>
              <a:spcBef>
                <a:spcPts val="0"/>
              </a:spcBef>
              <a:spcAft>
                <a:spcPts val="0"/>
              </a:spcAft>
              <a:buSzPts val="1400"/>
              <a:buChar char="●"/>
            </a:pPr>
            <a:r>
              <a:rPr lang="en" b="1"/>
              <a:t>Self-Describing.</a:t>
            </a:r>
            <a:r>
              <a:rPr lang="en"/>
              <a:t> A netCDF file includes information about the data it contains.</a:t>
            </a:r>
            <a:endParaRPr/>
          </a:p>
          <a:p>
            <a:pPr marL="342900" lvl="0" indent="-254000" algn="l" rtl="0">
              <a:lnSpc>
                <a:spcPct val="150000"/>
              </a:lnSpc>
              <a:spcBef>
                <a:spcPts val="0"/>
              </a:spcBef>
              <a:spcAft>
                <a:spcPts val="0"/>
              </a:spcAft>
              <a:buSzPts val="1400"/>
              <a:buChar char="●"/>
            </a:pPr>
            <a:r>
              <a:rPr lang="en" b="1"/>
              <a:t>Portable.</a:t>
            </a:r>
            <a:r>
              <a:rPr lang="en"/>
              <a:t> A netCDF file can be accessed by computers with different ways of storing integers, characters, and floating-point numbers.</a:t>
            </a:r>
            <a:endParaRPr/>
          </a:p>
          <a:p>
            <a:pPr marL="342900" lvl="0" indent="-254000" algn="l" rtl="0">
              <a:lnSpc>
                <a:spcPct val="150000"/>
              </a:lnSpc>
              <a:spcBef>
                <a:spcPts val="0"/>
              </a:spcBef>
              <a:spcAft>
                <a:spcPts val="0"/>
              </a:spcAft>
              <a:buSzPts val="1400"/>
              <a:buChar char="●"/>
            </a:pPr>
            <a:r>
              <a:rPr lang="en" b="1"/>
              <a:t>Scalable. </a:t>
            </a:r>
            <a:r>
              <a:rPr lang="en"/>
              <a:t>A small subset of a large dataset may be accessed efficiently.</a:t>
            </a:r>
            <a:endParaRPr/>
          </a:p>
          <a:p>
            <a:pPr marL="342900" lvl="0" indent="-254000" algn="l" rtl="0">
              <a:lnSpc>
                <a:spcPct val="150000"/>
              </a:lnSpc>
              <a:spcBef>
                <a:spcPts val="0"/>
              </a:spcBef>
              <a:spcAft>
                <a:spcPts val="0"/>
              </a:spcAft>
              <a:buSzPts val="1400"/>
              <a:buChar char="●"/>
            </a:pPr>
            <a:r>
              <a:rPr lang="en" b="1"/>
              <a:t>Appendable.</a:t>
            </a:r>
            <a:r>
              <a:rPr lang="en"/>
              <a:t> Data may be appended to a properly structured netCDF file without copying the dataset or redefining its structure.</a:t>
            </a:r>
            <a:endParaRPr/>
          </a:p>
          <a:p>
            <a:pPr marL="342900" lvl="0" indent="-254000" algn="l" rtl="0">
              <a:lnSpc>
                <a:spcPct val="150000"/>
              </a:lnSpc>
              <a:spcBef>
                <a:spcPts val="0"/>
              </a:spcBef>
              <a:spcAft>
                <a:spcPts val="0"/>
              </a:spcAft>
              <a:buSzPts val="1400"/>
              <a:buChar char="●"/>
            </a:pPr>
            <a:r>
              <a:rPr lang="en" b="1"/>
              <a:t>Sharable. </a:t>
            </a:r>
            <a:r>
              <a:rPr lang="en"/>
              <a:t>One writer and multiple readers may simultaneously access the same netCDF file.</a:t>
            </a:r>
            <a:endParaRPr/>
          </a:p>
          <a:p>
            <a:pPr marL="342900" lvl="0" indent="-254000" algn="l" rtl="0">
              <a:lnSpc>
                <a:spcPct val="150000"/>
              </a:lnSpc>
              <a:spcBef>
                <a:spcPts val="0"/>
              </a:spcBef>
              <a:spcAft>
                <a:spcPts val="0"/>
              </a:spcAft>
              <a:buSzPts val="1400"/>
              <a:buChar char="●"/>
            </a:pPr>
            <a:r>
              <a:rPr lang="en" b="1"/>
              <a:t>Archivable. </a:t>
            </a:r>
            <a:r>
              <a:rPr lang="en"/>
              <a:t>Access to all earlier forms of netCDF data will be supported by current and future versions of the software.</a:t>
            </a:r>
            <a:endParaRPr baseline="30000"/>
          </a:p>
        </p:txBody>
      </p:sp>
      <p:sp>
        <p:nvSpPr>
          <p:cNvPr id="529" name="Google Shape;529;p71"/>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100">
                <a:solidFill>
                  <a:srgbClr val="FFFFFF"/>
                </a:solidFill>
              </a:rPr>
              <a:t>NetCDF and HDF5</a:t>
            </a:r>
            <a:endParaRPr sz="2100">
              <a:solidFill>
                <a:srgbClr val="FFFFFF"/>
              </a:solidFill>
            </a:endParaRPr>
          </a:p>
        </p:txBody>
      </p:sp>
      <p:pic>
        <p:nvPicPr>
          <p:cNvPr id="530" name="Google Shape;530;p71"/>
          <p:cNvPicPr preferRelativeResize="0"/>
          <p:nvPr/>
        </p:nvPicPr>
        <p:blipFill>
          <a:blip r:embed="rId4">
            <a:alphaModFix/>
          </a:blip>
          <a:stretch>
            <a:fillRect/>
          </a:stretch>
        </p:blipFill>
        <p:spPr>
          <a:xfrm>
            <a:off x="7711975" y="750592"/>
            <a:ext cx="1295400" cy="930333"/>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8867</TotalTime>
  <Words>883</Words>
  <Application>Microsoft Macintosh PowerPoint</Application>
  <PresentationFormat>On-screen Show (16:9)</PresentationFormat>
  <Paragraphs>192</Paragraphs>
  <Slides>17</Slides>
  <Notes>16</Notes>
  <HiddenSlides>0</HiddenSlides>
  <MMClips>0</MMClips>
  <ScaleCrop>false</ScaleCrop>
  <HeadingPairs>
    <vt:vector size="6" baseType="variant">
      <vt:variant>
        <vt:lpstr>Fonts Used</vt:lpstr>
      </vt:variant>
      <vt:variant>
        <vt:i4>2</vt:i4>
      </vt:variant>
      <vt:variant>
        <vt:lpstr>Theme</vt:lpstr>
      </vt:variant>
      <vt:variant>
        <vt:i4>4</vt:i4>
      </vt:variant>
      <vt:variant>
        <vt:lpstr>Slide Titles</vt:lpstr>
      </vt:variant>
      <vt:variant>
        <vt:i4>17</vt:i4>
      </vt:variant>
    </vt:vector>
  </HeadingPairs>
  <TitlesOfParts>
    <vt:vector size="23" baseType="lpstr">
      <vt:lpstr>Arial</vt:lpstr>
      <vt:lpstr>Calibri</vt:lpstr>
      <vt:lpstr>Simple Light</vt:lpstr>
      <vt:lpstr>Office Theme</vt:lpstr>
      <vt:lpstr>Office Theme</vt:lpstr>
      <vt:lpstr>Office Theme</vt:lpstr>
      <vt:lpstr>Introduction to NCI’s Data Collections</vt:lpstr>
      <vt:lpstr>Overview</vt:lpstr>
      <vt:lpstr>Overview</vt:lpstr>
      <vt:lpstr>PowerPoint Presentation</vt:lpstr>
      <vt:lpstr>Overview</vt:lpstr>
      <vt:lpstr>Overview</vt:lpstr>
      <vt:lpstr>Types of data formats</vt:lpstr>
      <vt:lpstr>NetCDF and HDF5</vt:lpstr>
      <vt:lpstr>NetCDF and HDF5</vt:lpstr>
      <vt:lpstr>A quick look inside...</vt:lpstr>
      <vt:lpstr>Types of NetCDF files</vt:lpstr>
      <vt:lpstr>NetCDF/HDF5 Structure Concepts</vt:lpstr>
      <vt:lpstr>PowerPoint Presentation</vt:lpstr>
      <vt:lpstr>PowerPoint Presentation</vt:lpstr>
      <vt:lpstr>PowerPoint Presentation</vt:lpstr>
      <vt:lpstr>PowerPoint Presentation</vt:lpstr>
      <vt:lpstr>New HPC machine is coming!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NCI’s Data Collections and VDI</dc:title>
  <cp:lastModifiedBy>Microsoft Office User</cp:lastModifiedBy>
  <cp:revision>13</cp:revision>
  <dcterms:modified xsi:type="dcterms:W3CDTF">2019-06-08T20:43:29Z</dcterms:modified>
</cp:coreProperties>
</file>